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61"/>
  </p:notesMasterIdLst>
  <p:handoutMasterIdLst>
    <p:handoutMasterId r:id="rId62"/>
  </p:handoutMasterIdLst>
  <p:sldIdLst>
    <p:sldId id="256" r:id="rId2"/>
    <p:sldId id="259" r:id="rId3"/>
    <p:sldId id="261" r:id="rId4"/>
    <p:sldId id="262" r:id="rId5"/>
    <p:sldId id="263" r:id="rId6"/>
    <p:sldId id="265" r:id="rId7"/>
    <p:sldId id="266" r:id="rId8"/>
    <p:sldId id="267" r:id="rId9"/>
    <p:sldId id="269" r:id="rId10"/>
    <p:sldId id="270" r:id="rId11"/>
    <p:sldId id="271" r:id="rId12"/>
    <p:sldId id="272" r:id="rId13"/>
    <p:sldId id="273" r:id="rId14"/>
    <p:sldId id="274" r:id="rId15"/>
    <p:sldId id="275" r:id="rId16"/>
    <p:sldId id="276" r:id="rId17"/>
    <p:sldId id="277" r:id="rId18"/>
    <p:sldId id="278" r:id="rId19"/>
    <p:sldId id="279" r:id="rId20"/>
    <p:sldId id="280" r:id="rId21"/>
    <p:sldId id="281" r:id="rId22"/>
    <p:sldId id="282" r:id="rId23"/>
    <p:sldId id="283" r:id="rId24"/>
    <p:sldId id="284" r:id="rId25"/>
    <p:sldId id="285" r:id="rId26"/>
    <p:sldId id="290" r:id="rId27"/>
    <p:sldId id="291" r:id="rId28"/>
    <p:sldId id="292" r:id="rId29"/>
    <p:sldId id="293" r:id="rId30"/>
    <p:sldId id="294" r:id="rId31"/>
    <p:sldId id="295" r:id="rId32"/>
    <p:sldId id="296" r:id="rId33"/>
    <p:sldId id="297" r:id="rId34"/>
    <p:sldId id="298" r:id="rId35"/>
    <p:sldId id="299" r:id="rId36"/>
    <p:sldId id="300" r:id="rId37"/>
    <p:sldId id="301" r:id="rId38"/>
    <p:sldId id="302" r:id="rId39"/>
    <p:sldId id="303" r:id="rId40"/>
    <p:sldId id="304" r:id="rId41"/>
    <p:sldId id="305" r:id="rId42"/>
    <p:sldId id="306" r:id="rId43"/>
    <p:sldId id="307" r:id="rId44"/>
    <p:sldId id="308" r:id="rId45"/>
    <p:sldId id="309" r:id="rId46"/>
    <p:sldId id="310" r:id="rId47"/>
    <p:sldId id="311" r:id="rId48"/>
    <p:sldId id="312" r:id="rId49"/>
    <p:sldId id="329" r:id="rId50"/>
    <p:sldId id="330" r:id="rId51"/>
    <p:sldId id="331" r:id="rId52"/>
    <p:sldId id="332" r:id="rId53"/>
    <p:sldId id="333" r:id="rId54"/>
    <p:sldId id="318" r:id="rId55"/>
    <p:sldId id="319" r:id="rId56"/>
    <p:sldId id="320" r:id="rId57"/>
    <p:sldId id="321" r:id="rId58"/>
    <p:sldId id="322" r:id="rId59"/>
    <p:sldId id="323" r:id="rId60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Phillips, Kevin" initials="PK" lastIdx="8" clrIdx="1">
    <p:extLst>
      <p:ext uri="{19B8F6BF-5375-455C-9EA6-DF929625EA0E}">
        <p15:presenceInfo xmlns:p15="http://schemas.microsoft.com/office/powerpoint/2012/main" userId="S-1-5-21-2170363719-1513864841-1999490025-99445" providerId="AD"/>
      </p:ext>
    </p:extLst>
  </p:cmAuthor>
  <p:cmAuthor id="3" name="Ramona AGRELA" initials="RA" lastIdx="15" clrIdx="0">
    <p:extLst>
      <p:ext uri="{19B8F6BF-5375-455C-9EA6-DF929625EA0E}">
        <p15:presenceInfo xmlns:p15="http://schemas.microsoft.com/office/powerpoint/2012/main" userId="S-1-5-21-3489568246-529205915-1452242028-150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4A4"/>
    <a:srgbClr val="555759"/>
    <a:srgbClr val="F78D05"/>
    <a:srgbClr val="C18C5C"/>
    <a:srgbClr val="1B3D6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>
      <p:cViewPr varScale="1">
        <p:scale>
          <a:sx n="63" d="100"/>
          <a:sy n="63" d="100"/>
        </p:scale>
        <p:origin x="48" y="25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77" d="100"/>
          <a:sy n="77" d="100"/>
        </p:scale>
        <p:origin x="2904" y="8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commentAuthors" Target="commentAuthor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D1DD40FB-3717-463A-B575-761048B4AA45}" type="datetime1">
              <a:rPr lang="en-US" smtClean="0"/>
              <a:t>11/26/2018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4B05C4C4-30ED-4AA0-ADD3-4F936911F0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8472840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E549C00C-9FC0-4AA1-8734-B51B28651F36}" type="datetime1">
              <a:rPr lang="en-US" smtClean="0"/>
              <a:t>11/26/2018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80004"/>
            <a:ext cx="5618480" cy="3665458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4E3E4ADB-E8B5-425D-AFA9-B9B35AF0FB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224217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5DF953A-A58C-41AA-AEDE-CE1C2994C390}" type="slidenum">
              <a:rPr lang="en-US" smtClean="0">
                <a:cs typeface="Arial" charset="0"/>
              </a:rPr>
              <a:pPr/>
              <a:t>2</a:t>
            </a:fld>
            <a:endParaRPr lang="en-US" dirty="0" smtClean="0">
              <a:cs typeface="Arial" charset="0"/>
            </a:endParaRPr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7600" cy="3486150"/>
          </a:xfrm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7981105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D14300A-80C5-4263-B24B-FDF3FDEBC460}" type="slidenum">
              <a:rPr lang="en-US" smtClean="0">
                <a:cs typeface="Arial" charset="0"/>
              </a:rPr>
              <a:pPr/>
              <a:t>11</a:t>
            </a:fld>
            <a:endParaRPr lang="en-US" dirty="0" smtClean="0">
              <a:cs typeface="Arial" charset="0"/>
            </a:endParaRPr>
          </a:p>
        </p:txBody>
      </p:sp>
      <p:sp>
        <p:nvSpPr>
          <p:cNvPr id="829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7600" cy="3486150"/>
          </a:xfrm>
          <a:ln/>
        </p:spPr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7498462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F2F098C-4557-4A04-87E7-24BD1109B136}" type="slidenum">
              <a:rPr lang="en-US" smtClean="0">
                <a:cs typeface="Arial" charset="0"/>
              </a:rPr>
              <a:pPr/>
              <a:t>12</a:t>
            </a:fld>
            <a:endParaRPr lang="en-US" dirty="0" smtClean="0">
              <a:cs typeface="Arial" charset="0"/>
            </a:endParaRPr>
          </a:p>
        </p:txBody>
      </p:sp>
      <p:sp>
        <p:nvSpPr>
          <p:cNvPr id="839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7600" cy="3486150"/>
          </a:xfrm>
          <a:ln/>
        </p:spPr>
      </p:sp>
      <p:sp>
        <p:nvSpPr>
          <p:cNvPr id="839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8215008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5D6704F-2879-476E-887A-06A038141520}" type="slidenum">
              <a:rPr lang="en-US" smtClean="0">
                <a:cs typeface="Arial" charset="0"/>
              </a:rPr>
              <a:pPr/>
              <a:t>13</a:t>
            </a:fld>
            <a:endParaRPr lang="en-US" dirty="0" smtClean="0">
              <a:cs typeface="Arial" charset="0"/>
            </a:endParaRPr>
          </a:p>
        </p:txBody>
      </p:sp>
      <p:sp>
        <p:nvSpPr>
          <p:cNvPr id="870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7600" cy="3486150"/>
          </a:xfrm>
          <a:ln/>
        </p:spPr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9756320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69E1506-E967-4B21-9B5A-DAF05D2893F0}" type="slidenum">
              <a:rPr lang="en-US" smtClean="0">
                <a:cs typeface="Arial" charset="0"/>
              </a:rPr>
              <a:pPr/>
              <a:t>14</a:t>
            </a:fld>
            <a:endParaRPr lang="en-US" dirty="0" smtClean="0">
              <a:cs typeface="Arial" charset="0"/>
            </a:endParaRPr>
          </a:p>
        </p:txBody>
      </p:sp>
      <p:sp>
        <p:nvSpPr>
          <p:cNvPr id="880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7600" cy="3486150"/>
          </a:xfrm>
          <a:ln/>
        </p:spPr>
      </p:sp>
      <p:sp>
        <p:nvSpPr>
          <p:cNvPr id="880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22637222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A148621-3862-4690-91AF-726562B7E947}" type="slidenum">
              <a:rPr lang="en-US" smtClean="0">
                <a:cs typeface="Arial" charset="0"/>
              </a:rPr>
              <a:pPr/>
              <a:t>17</a:t>
            </a:fld>
            <a:endParaRPr lang="en-US" dirty="0" smtClean="0">
              <a:cs typeface="Arial" charset="0"/>
            </a:endParaRPr>
          </a:p>
        </p:txBody>
      </p:sp>
      <p:sp>
        <p:nvSpPr>
          <p:cNvPr id="86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7600" cy="3486150"/>
          </a:xfrm>
          <a:ln/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4694248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F2F098C-4557-4A04-87E7-24BD1109B136}" type="slidenum">
              <a:rPr lang="en-US" smtClean="0">
                <a:cs typeface="Arial" charset="0"/>
              </a:rPr>
              <a:pPr/>
              <a:t>18</a:t>
            </a:fld>
            <a:endParaRPr lang="en-US" dirty="0" smtClean="0">
              <a:cs typeface="Arial" charset="0"/>
            </a:endParaRPr>
          </a:p>
        </p:txBody>
      </p:sp>
      <p:sp>
        <p:nvSpPr>
          <p:cNvPr id="839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7600" cy="3486150"/>
          </a:xfrm>
          <a:ln/>
        </p:spPr>
      </p:sp>
      <p:sp>
        <p:nvSpPr>
          <p:cNvPr id="839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9417722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435EBB6-F751-47AE-BAB9-BF6268394D72}" type="slidenum">
              <a:rPr lang="en-US" smtClean="0">
                <a:cs typeface="Arial" charset="0"/>
              </a:rPr>
              <a:pPr/>
              <a:t>19</a:t>
            </a:fld>
            <a:endParaRPr lang="en-US" dirty="0" smtClean="0">
              <a:cs typeface="Arial" charset="0"/>
            </a:endParaRPr>
          </a:p>
        </p:txBody>
      </p:sp>
      <p:sp>
        <p:nvSpPr>
          <p:cNvPr id="931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7600" cy="3486150"/>
          </a:xfrm>
          <a:ln/>
        </p:spPr>
      </p:sp>
      <p:sp>
        <p:nvSpPr>
          <p:cNvPr id="931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832961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B8A302C-0FC4-447A-8C6B-5DA089EDC88E}" type="slidenum">
              <a:rPr lang="en-US" smtClean="0">
                <a:cs typeface="Arial" charset="0"/>
              </a:rPr>
              <a:pPr/>
              <a:t>20</a:t>
            </a:fld>
            <a:endParaRPr lang="en-US" dirty="0" smtClean="0">
              <a:cs typeface="Arial" charset="0"/>
            </a:endParaRPr>
          </a:p>
        </p:txBody>
      </p:sp>
      <p:sp>
        <p:nvSpPr>
          <p:cNvPr id="942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7600" cy="3486150"/>
          </a:xfrm>
          <a:ln/>
        </p:spPr>
      </p:sp>
      <p:sp>
        <p:nvSpPr>
          <p:cNvPr id="942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1831838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4404414-2007-462E-B23A-41372DBC3D4F}" type="slidenum">
              <a:rPr lang="en-US" smtClean="0">
                <a:cs typeface="Arial" charset="0"/>
              </a:rPr>
              <a:pPr/>
              <a:t>21</a:t>
            </a:fld>
            <a:endParaRPr lang="en-US" dirty="0" smtClean="0">
              <a:cs typeface="Arial" charset="0"/>
            </a:endParaRPr>
          </a:p>
        </p:txBody>
      </p:sp>
      <p:sp>
        <p:nvSpPr>
          <p:cNvPr id="952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7600" cy="3486150"/>
          </a:xfrm>
          <a:ln/>
        </p:spPr>
      </p:sp>
      <p:sp>
        <p:nvSpPr>
          <p:cNvPr id="952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3159298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FF76232-5A9E-4F2E-BB61-33C6A230F133}" type="slidenum">
              <a:rPr lang="en-US" smtClean="0">
                <a:cs typeface="Arial" charset="0"/>
              </a:rPr>
              <a:pPr/>
              <a:t>23</a:t>
            </a:fld>
            <a:endParaRPr lang="en-US" dirty="0" smtClean="0">
              <a:cs typeface="Arial" charset="0"/>
            </a:endParaRPr>
          </a:p>
        </p:txBody>
      </p:sp>
      <p:sp>
        <p:nvSpPr>
          <p:cNvPr id="901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7600" cy="3486150"/>
          </a:xfrm>
          <a:ln/>
        </p:spPr>
      </p:sp>
      <p:sp>
        <p:nvSpPr>
          <p:cNvPr id="901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8185255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2493408-BF30-493D-9BE6-F9E7D657D34A}" type="slidenum">
              <a:rPr lang="en-US" smtClean="0">
                <a:cs typeface="Arial" charset="0"/>
              </a:rPr>
              <a:pPr/>
              <a:t>3</a:t>
            </a:fld>
            <a:endParaRPr lang="en-US" dirty="0" smtClean="0">
              <a:cs typeface="Arial" charset="0"/>
            </a:endParaRPr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7600" cy="3486150"/>
          </a:xfrm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8842284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71B5CAA-B612-4D84-95A6-4F2860EAD4EE}" type="slidenum">
              <a:rPr lang="en-US" smtClean="0">
                <a:cs typeface="Arial" charset="0"/>
              </a:rPr>
              <a:pPr/>
              <a:t>24</a:t>
            </a:fld>
            <a:endParaRPr lang="en-US" dirty="0" smtClean="0">
              <a:cs typeface="Arial" charset="0"/>
            </a:endParaRPr>
          </a:p>
        </p:txBody>
      </p:sp>
      <p:sp>
        <p:nvSpPr>
          <p:cNvPr id="911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7600" cy="3486150"/>
          </a:xfrm>
          <a:ln/>
        </p:spPr>
      </p:sp>
      <p:sp>
        <p:nvSpPr>
          <p:cNvPr id="911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2820223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71B5CAA-B612-4D84-95A6-4F2860EAD4EE}" type="slidenum">
              <a:rPr lang="en-US" smtClean="0">
                <a:cs typeface="Arial" charset="0"/>
              </a:rPr>
              <a:pPr/>
              <a:t>25</a:t>
            </a:fld>
            <a:endParaRPr lang="en-US" dirty="0" smtClean="0">
              <a:cs typeface="Arial" charset="0"/>
            </a:endParaRPr>
          </a:p>
        </p:txBody>
      </p:sp>
      <p:sp>
        <p:nvSpPr>
          <p:cNvPr id="911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7600" cy="3486150"/>
          </a:xfrm>
          <a:ln/>
        </p:spPr>
      </p:sp>
      <p:sp>
        <p:nvSpPr>
          <p:cNvPr id="911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4309572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8A77B8F-1799-46F6-974C-9B746AF5E163}" type="slidenum">
              <a:rPr lang="en-US" smtClean="0">
                <a:cs typeface="Arial" charset="0"/>
              </a:rPr>
              <a:pPr/>
              <a:t>26</a:t>
            </a:fld>
            <a:endParaRPr lang="en-US" dirty="0" smtClean="0">
              <a:cs typeface="Arial" charset="0"/>
            </a:endParaRPr>
          </a:p>
        </p:txBody>
      </p:sp>
      <p:sp>
        <p:nvSpPr>
          <p:cNvPr id="808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7600" cy="3486150"/>
          </a:xfrm>
          <a:ln/>
        </p:spPr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884560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5DC9CA8-6BB4-4438-A9B9-E796E55027EA}" type="slidenum">
              <a:rPr lang="en-US" smtClean="0">
                <a:cs typeface="Arial" charset="0"/>
              </a:rPr>
              <a:pPr/>
              <a:t>27</a:t>
            </a:fld>
            <a:endParaRPr lang="en-US" dirty="0" smtClean="0">
              <a:cs typeface="Arial" charset="0"/>
            </a:endParaRPr>
          </a:p>
        </p:txBody>
      </p:sp>
      <p:sp>
        <p:nvSpPr>
          <p:cNvPr id="819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7600" cy="3486150"/>
          </a:xfrm>
          <a:ln/>
        </p:spPr>
      </p:sp>
      <p:sp>
        <p:nvSpPr>
          <p:cNvPr id="819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6397876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D14300A-80C5-4263-B24B-FDF3FDEBC460}" type="slidenum">
              <a:rPr lang="en-US" smtClean="0">
                <a:cs typeface="Arial" charset="0"/>
              </a:rPr>
              <a:pPr/>
              <a:t>28</a:t>
            </a:fld>
            <a:endParaRPr lang="en-US" dirty="0" smtClean="0">
              <a:cs typeface="Arial" charset="0"/>
            </a:endParaRPr>
          </a:p>
        </p:txBody>
      </p:sp>
      <p:sp>
        <p:nvSpPr>
          <p:cNvPr id="829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7600" cy="3486150"/>
          </a:xfrm>
          <a:ln/>
        </p:spPr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91361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45B39E2-6520-49F9-BC65-86C1A4461D9B}" type="slidenum">
              <a:rPr lang="en-US" smtClean="0">
                <a:cs typeface="Arial" charset="0"/>
              </a:rPr>
              <a:pPr/>
              <a:t>29</a:t>
            </a:fld>
            <a:endParaRPr lang="en-US" dirty="0" smtClean="0">
              <a:cs typeface="Arial" charset="0"/>
            </a:endParaRPr>
          </a:p>
        </p:txBody>
      </p:sp>
      <p:sp>
        <p:nvSpPr>
          <p:cNvPr id="1085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7600" cy="3486150"/>
          </a:xfrm>
          <a:ln/>
        </p:spPr>
      </p:sp>
      <p:sp>
        <p:nvSpPr>
          <p:cNvPr id="1085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324474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45B39E2-6520-49F9-BC65-86C1A4461D9B}" type="slidenum">
              <a:rPr lang="en-US" smtClean="0">
                <a:cs typeface="Arial" charset="0"/>
              </a:rPr>
              <a:pPr/>
              <a:t>30</a:t>
            </a:fld>
            <a:endParaRPr lang="en-US" dirty="0" smtClean="0">
              <a:cs typeface="Arial" charset="0"/>
            </a:endParaRPr>
          </a:p>
        </p:txBody>
      </p:sp>
      <p:sp>
        <p:nvSpPr>
          <p:cNvPr id="1085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7600" cy="3486150"/>
          </a:xfrm>
          <a:ln/>
        </p:spPr>
      </p:sp>
      <p:sp>
        <p:nvSpPr>
          <p:cNvPr id="1085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13957618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45B39E2-6520-49F9-BC65-86C1A4461D9B}" type="slidenum">
              <a:rPr lang="en-US" smtClean="0">
                <a:cs typeface="Arial" charset="0"/>
              </a:rPr>
              <a:pPr/>
              <a:t>31</a:t>
            </a:fld>
            <a:endParaRPr lang="en-US" dirty="0" smtClean="0">
              <a:cs typeface="Arial" charset="0"/>
            </a:endParaRPr>
          </a:p>
        </p:txBody>
      </p:sp>
      <p:sp>
        <p:nvSpPr>
          <p:cNvPr id="1085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7600" cy="3486150"/>
          </a:xfrm>
          <a:ln/>
        </p:spPr>
      </p:sp>
      <p:sp>
        <p:nvSpPr>
          <p:cNvPr id="1085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59302315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C9AE753-83BA-41DD-8A97-7037B983E84D}" type="slidenum">
              <a:rPr lang="en-US" smtClean="0">
                <a:cs typeface="Arial" charset="0"/>
              </a:rPr>
              <a:pPr/>
              <a:t>32</a:t>
            </a:fld>
            <a:endParaRPr lang="en-US" dirty="0" smtClean="0">
              <a:cs typeface="Arial" charset="0"/>
            </a:endParaRPr>
          </a:p>
        </p:txBody>
      </p:sp>
      <p:sp>
        <p:nvSpPr>
          <p:cNvPr id="1249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7600" cy="3486150"/>
          </a:xfrm>
          <a:ln/>
        </p:spPr>
      </p:sp>
      <p:sp>
        <p:nvSpPr>
          <p:cNvPr id="1249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42852188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C999C70-4453-416A-8F11-DB78F28B4791}" type="slidenum">
              <a:rPr lang="en-US" smtClean="0">
                <a:cs typeface="Arial" charset="0"/>
              </a:rPr>
              <a:pPr/>
              <a:t>33</a:t>
            </a:fld>
            <a:endParaRPr lang="en-US" dirty="0" smtClean="0">
              <a:cs typeface="Arial" charset="0"/>
            </a:endParaRPr>
          </a:p>
        </p:txBody>
      </p:sp>
      <p:sp>
        <p:nvSpPr>
          <p:cNvPr id="1269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7600" cy="3486150"/>
          </a:xfrm>
          <a:ln/>
        </p:spPr>
      </p:sp>
      <p:sp>
        <p:nvSpPr>
          <p:cNvPr id="1269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140790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2E23106-1DB0-4128-8A50-8F247791FA10}" type="slidenum">
              <a:rPr lang="en-US" smtClean="0">
                <a:cs typeface="Arial" charset="0"/>
              </a:rPr>
              <a:pPr/>
              <a:t>4</a:t>
            </a:fld>
            <a:endParaRPr lang="en-US" dirty="0" smtClean="0">
              <a:cs typeface="Arial" charset="0"/>
            </a:endParaRPr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7600" cy="3486150"/>
          </a:xfrm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963946653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A893E6A-9C3A-4D5B-AC66-2DE26AA0E60F}" type="slidenum">
              <a:rPr lang="en-US" smtClean="0">
                <a:cs typeface="Arial" charset="0"/>
              </a:rPr>
              <a:pPr/>
              <a:t>34</a:t>
            </a:fld>
            <a:endParaRPr lang="en-US" dirty="0" smtClean="0">
              <a:cs typeface="Arial" charset="0"/>
            </a:endParaRPr>
          </a:p>
        </p:txBody>
      </p:sp>
      <p:sp>
        <p:nvSpPr>
          <p:cNvPr id="1105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7600" cy="3486150"/>
          </a:xfrm>
          <a:ln/>
        </p:spPr>
      </p:sp>
      <p:sp>
        <p:nvSpPr>
          <p:cNvPr id="1105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53133446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E7B8CBC-8FFA-4DFE-8A9E-E01C64F58164}" type="slidenum">
              <a:rPr lang="en-US" smtClean="0">
                <a:cs typeface="Arial" charset="0"/>
              </a:rPr>
              <a:pPr/>
              <a:t>35</a:t>
            </a:fld>
            <a:endParaRPr lang="en-US" dirty="0" smtClean="0">
              <a:cs typeface="Arial" charset="0"/>
            </a:endParaRPr>
          </a:p>
        </p:txBody>
      </p:sp>
      <p:sp>
        <p:nvSpPr>
          <p:cNvPr id="1300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7600" cy="3486150"/>
          </a:xfrm>
          <a:ln/>
        </p:spPr>
      </p:sp>
      <p:sp>
        <p:nvSpPr>
          <p:cNvPr id="1300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42035522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06E79D9-0C79-4C37-BECE-93742AA5D389}" type="slidenum">
              <a:rPr lang="en-US" smtClean="0">
                <a:cs typeface="Arial" charset="0"/>
              </a:rPr>
              <a:pPr/>
              <a:t>36</a:t>
            </a:fld>
            <a:endParaRPr lang="en-US" dirty="0" smtClean="0">
              <a:cs typeface="Arial" charset="0"/>
            </a:endParaRPr>
          </a:p>
        </p:txBody>
      </p:sp>
      <p:sp>
        <p:nvSpPr>
          <p:cNvPr id="849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7600" cy="3486150"/>
          </a:xfrm>
          <a:ln/>
        </p:spPr>
      </p:sp>
      <p:sp>
        <p:nvSpPr>
          <p:cNvPr id="849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858236417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A9EEB18-C23B-4A6D-AA2A-7856DF2EF931}" type="slidenum">
              <a:rPr lang="en-US" smtClean="0">
                <a:cs typeface="Arial" charset="0"/>
              </a:rPr>
              <a:pPr/>
              <a:t>37</a:t>
            </a:fld>
            <a:endParaRPr lang="en-US" dirty="0" smtClean="0">
              <a:cs typeface="Arial" charset="0"/>
            </a:endParaRPr>
          </a:p>
        </p:txBody>
      </p:sp>
      <p:sp>
        <p:nvSpPr>
          <p:cNvPr id="1280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7600" cy="3486150"/>
          </a:xfrm>
          <a:ln/>
        </p:spPr>
      </p:sp>
      <p:sp>
        <p:nvSpPr>
          <p:cNvPr id="1280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47649073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A929DA1-0EA6-44C0-975F-3954CCEC3C06}" type="slidenum">
              <a:rPr lang="en-US" smtClean="0">
                <a:cs typeface="Arial" charset="0"/>
              </a:rPr>
              <a:pPr/>
              <a:t>38</a:t>
            </a:fld>
            <a:endParaRPr lang="en-US" dirty="0" smtClean="0">
              <a:cs typeface="Arial" charset="0"/>
            </a:endParaRPr>
          </a:p>
        </p:txBody>
      </p:sp>
      <p:sp>
        <p:nvSpPr>
          <p:cNvPr id="1290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7600" cy="3486150"/>
          </a:xfrm>
          <a:ln/>
        </p:spPr>
      </p:sp>
      <p:sp>
        <p:nvSpPr>
          <p:cNvPr id="1290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10684299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C9AE753-83BA-41DD-8A97-7037B983E84D}" type="slidenum">
              <a:rPr lang="en-US" smtClean="0">
                <a:cs typeface="Arial" charset="0"/>
              </a:rPr>
              <a:pPr/>
              <a:t>39</a:t>
            </a:fld>
            <a:endParaRPr lang="en-US" dirty="0" smtClean="0">
              <a:cs typeface="Arial" charset="0"/>
            </a:endParaRPr>
          </a:p>
        </p:txBody>
      </p:sp>
      <p:sp>
        <p:nvSpPr>
          <p:cNvPr id="1249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7600" cy="3486150"/>
          </a:xfrm>
          <a:ln/>
        </p:spPr>
      </p:sp>
      <p:sp>
        <p:nvSpPr>
          <p:cNvPr id="1249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45428370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C9AE753-83BA-41DD-8A97-7037B983E84D}" type="slidenum">
              <a:rPr lang="en-US" smtClean="0">
                <a:cs typeface="Arial" charset="0"/>
              </a:rPr>
              <a:pPr/>
              <a:t>40</a:t>
            </a:fld>
            <a:endParaRPr lang="en-US" dirty="0" smtClean="0">
              <a:cs typeface="Arial" charset="0"/>
            </a:endParaRPr>
          </a:p>
        </p:txBody>
      </p:sp>
      <p:sp>
        <p:nvSpPr>
          <p:cNvPr id="1249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7600" cy="3486150"/>
          </a:xfrm>
          <a:ln/>
        </p:spPr>
      </p:sp>
      <p:sp>
        <p:nvSpPr>
          <p:cNvPr id="1249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60566462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C9AE753-83BA-41DD-8A97-7037B983E84D}" type="slidenum">
              <a:rPr lang="en-US" smtClean="0">
                <a:cs typeface="Arial" charset="0"/>
              </a:rPr>
              <a:pPr/>
              <a:t>41</a:t>
            </a:fld>
            <a:endParaRPr lang="en-US" dirty="0" smtClean="0">
              <a:cs typeface="Arial" charset="0"/>
            </a:endParaRPr>
          </a:p>
        </p:txBody>
      </p:sp>
      <p:sp>
        <p:nvSpPr>
          <p:cNvPr id="1249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7600" cy="3486150"/>
          </a:xfrm>
          <a:ln/>
        </p:spPr>
      </p:sp>
      <p:sp>
        <p:nvSpPr>
          <p:cNvPr id="1249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00718652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C999C70-4453-416A-8F11-DB78F28B4791}" type="slidenum">
              <a:rPr lang="en-US" smtClean="0">
                <a:cs typeface="Arial" charset="0"/>
              </a:rPr>
              <a:pPr/>
              <a:t>42</a:t>
            </a:fld>
            <a:endParaRPr lang="en-US" dirty="0" smtClean="0">
              <a:cs typeface="Arial" charset="0"/>
            </a:endParaRPr>
          </a:p>
        </p:txBody>
      </p:sp>
      <p:sp>
        <p:nvSpPr>
          <p:cNvPr id="1269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7600" cy="3486150"/>
          </a:xfrm>
          <a:ln/>
        </p:spPr>
      </p:sp>
      <p:sp>
        <p:nvSpPr>
          <p:cNvPr id="1269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84910474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A893E6A-9C3A-4D5B-AC66-2DE26AA0E60F}" type="slidenum">
              <a:rPr lang="en-US" smtClean="0">
                <a:cs typeface="Arial" charset="0"/>
              </a:rPr>
              <a:pPr/>
              <a:t>43</a:t>
            </a:fld>
            <a:endParaRPr lang="en-US" dirty="0" smtClean="0">
              <a:cs typeface="Arial" charset="0"/>
            </a:endParaRPr>
          </a:p>
        </p:txBody>
      </p:sp>
      <p:sp>
        <p:nvSpPr>
          <p:cNvPr id="1105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7600" cy="3486150"/>
          </a:xfrm>
          <a:ln/>
        </p:spPr>
      </p:sp>
      <p:sp>
        <p:nvSpPr>
          <p:cNvPr id="1105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135071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1D17C34-AC18-4EF6-A1BE-19F98459758E}" type="slidenum">
              <a:rPr lang="en-US" smtClean="0">
                <a:cs typeface="Arial" charset="0"/>
              </a:rPr>
              <a:pPr/>
              <a:t>5</a:t>
            </a:fld>
            <a:endParaRPr lang="en-US" dirty="0" smtClean="0">
              <a:cs typeface="Arial" charset="0"/>
            </a:endParaRPr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7600" cy="3486150"/>
          </a:xfrm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37020297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A893E6A-9C3A-4D5B-AC66-2DE26AA0E60F}" type="slidenum">
              <a:rPr lang="en-US" smtClean="0">
                <a:cs typeface="Arial" charset="0"/>
              </a:rPr>
              <a:pPr/>
              <a:t>44</a:t>
            </a:fld>
            <a:endParaRPr lang="en-US" dirty="0" smtClean="0">
              <a:cs typeface="Arial" charset="0"/>
            </a:endParaRPr>
          </a:p>
        </p:txBody>
      </p:sp>
      <p:sp>
        <p:nvSpPr>
          <p:cNvPr id="1105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7600" cy="3486150"/>
          </a:xfrm>
          <a:ln/>
        </p:spPr>
      </p:sp>
      <p:sp>
        <p:nvSpPr>
          <p:cNvPr id="1105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47179346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E7B8CBC-8FFA-4DFE-8A9E-E01C64F58164}" type="slidenum">
              <a:rPr lang="en-US" smtClean="0">
                <a:cs typeface="Arial" charset="0"/>
              </a:rPr>
              <a:pPr/>
              <a:t>45</a:t>
            </a:fld>
            <a:endParaRPr lang="en-US" dirty="0" smtClean="0">
              <a:cs typeface="Arial" charset="0"/>
            </a:endParaRPr>
          </a:p>
        </p:txBody>
      </p:sp>
      <p:sp>
        <p:nvSpPr>
          <p:cNvPr id="1300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7600" cy="3486150"/>
          </a:xfrm>
          <a:ln/>
        </p:spPr>
      </p:sp>
      <p:sp>
        <p:nvSpPr>
          <p:cNvPr id="1300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77799383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06E79D9-0C79-4C37-BECE-93742AA5D389}" type="slidenum">
              <a:rPr lang="en-US" smtClean="0">
                <a:cs typeface="Arial" charset="0"/>
              </a:rPr>
              <a:pPr/>
              <a:t>46</a:t>
            </a:fld>
            <a:endParaRPr lang="en-US" dirty="0" smtClean="0">
              <a:cs typeface="Arial" charset="0"/>
            </a:endParaRPr>
          </a:p>
        </p:txBody>
      </p:sp>
      <p:sp>
        <p:nvSpPr>
          <p:cNvPr id="849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7600" cy="3486150"/>
          </a:xfrm>
          <a:ln/>
        </p:spPr>
      </p:sp>
      <p:sp>
        <p:nvSpPr>
          <p:cNvPr id="849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40813130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A9EEB18-C23B-4A6D-AA2A-7856DF2EF931}" type="slidenum">
              <a:rPr lang="en-US" smtClean="0">
                <a:cs typeface="Arial" charset="0"/>
              </a:rPr>
              <a:pPr/>
              <a:t>47</a:t>
            </a:fld>
            <a:endParaRPr lang="en-US" dirty="0" smtClean="0">
              <a:cs typeface="Arial" charset="0"/>
            </a:endParaRPr>
          </a:p>
        </p:txBody>
      </p:sp>
      <p:sp>
        <p:nvSpPr>
          <p:cNvPr id="1280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7600" cy="3486150"/>
          </a:xfrm>
          <a:ln/>
        </p:spPr>
      </p:sp>
      <p:sp>
        <p:nvSpPr>
          <p:cNvPr id="1280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35581828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A929DA1-0EA6-44C0-975F-3954CCEC3C06}" type="slidenum">
              <a:rPr lang="en-US" smtClean="0">
                <a:cs typeface="Arial" charset="0"/>
              </a:rPr>
              <a:pPr/>
              <a:t>48</a:t>
            </a:fld>
            <a:endParaRPr lang="en-US" dirty="0" smtClean="0">
              <a:cs typeface="Arial" charset="0"/>
            </a:endParaRPr>
          </a:p>
        </p:txBody>
      </p:sp>
      <p:sp>
        <p:nvSpPr>
          <p:cNvPr id="1290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7600" cy="3486150"/>
          </a:xfrm>
          <a:ln/>
        </p:spPr>
      </p:sp>
      <p:sp>
        <p:nvSpPr>
          <p:cNvPr id="1290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56575236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E7B8CBC-8FFA-4DFE-8A9E-E01C64F58164}" type="slidenum">
              <a:rPr lang="en-US" smtClean="0">
                <a:cs typeface="Arial" charset="0"/>
              </a:rPr>
              <a:pPr/>
              <a:t>54</a:t>
            </a:fld>
            <a:endParaRPr lang="en-US" dirty="0" smtClean="0">
              <a:cs typeface="Arial" charset="0"/>
            </a:endParaRPr>
          </a:p>
        </p:txBody>
      </p:sp>
      <p:sp>
        <p:nvSpPr>
          <p:cNvPr id="1300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7600" cy="3486150"/>
          </a:xfrm>
          <a:ln/>
        </p:spPr>
      </p:sp>
      <p:sp>
        <p:nvSpPr>
          <p:cNvPr id="1300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2022044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06E79D9-0C79-4C37-BECE-93742AA5D389}" type="slidenum">
              <a:rPr lang="en-US" smtClean="0">
                <a:cs typeface="Arial" charset="0"/>
              </a:rPr>
              <a:pPr/>
              <a:t>55</a:t>
            </a:fld>
            <a:endParaRPr lang="en-US" dirty="0" smtClean="0">
              <a:cs typeface="Arial" charset="0"/>
            </a:endParaRPr>
          </a:p>
        </p:txBody>
      </p:sp>
      <p:sp>
        <p:nvSpPr>
          <p:cNvPr id="849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7600" cy="3486150"/>
          </a:xfrm>
          <a:ln/>
        </p:spPr>
      </p:sp>
      <p:sp>
        <p:nvSpPr>
          <p:cNvPr id="849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69533318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A9EEB18-C23B-4A6D-AA2A-7856DF2EF931}" type="slidenum">
              <a:rPr lang="en-US" smtClean="0">
                <a:cs typeface="Arial" charset="0"/>
              </a:rPr>
              <a:pPr/>
              <a:t>56</a:t>
            </a:fld>
            <a:endParaRPr lang="en-US" dirty="0" smtClean="0">
              <a:cs typeface="Arial" charset="0"/>
            </a:endParaRPr>
          </a:p>
        </p:txBody>
      </p:sp>
      <p:sp>
        <p:nvSpPr>
          <p:cNvPr id="1280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7600" cy="3486150"/>
          </a:xfrm>
          <a:ln/>
        </p:spPr>
      </p:sp>
      <p:sp>
        <p:nvSpPr>
          <p:cNvPr id="1280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37682208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A929DA1-0EA6-44C0-975F-3954CCEC3C06}" type="slidenum">
              <a:rPr lang="en-US" smtClean="0">
                <a:cs typeface="Arial" charset="0"/>
              </a:rPr>
              <a:pPr/>
              <a:t>57</a:t>
            </a:fld>
            <a:endParaRPr lang="en-US" dirty="0" smtClean="0">
              <a:cs typeface="Arial" charset="0"/>
            </a:endParaRPr>
          </a:p>
        </p:txBody>
      </p:sp>
      <p:sp>
        <p:nvSpPr>
          <p:cNvPr id="1290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7600" cy="3486150"/>
          </a:xfrm>
          <a:ln/>
        </p:spPr>
      </p:sp>
      <p:sp>
        <p:nvSpPr>
          <p:cNvPr id="1290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28326247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 eaLnBrk="0" hangingPunct="0">
              <a:defRPr>
                <a:solidFill>
                  <a:schemeClr val="tx1"/>
                </a:solidFill>
                <a:latin typeface="Georgia" pitchFamily="18" charset="0"/>
                <a:cs typeface="Arial" pitchFamily="34" charset="0"/>
              </a:defRPr>
            </a:lvl1pPr>
            <a:lvl2pPr marL="742950" indent="-285750" defTabSz="930275" eaLnBrk="0" hangingPunct="0">
              <a:defRPr>
                <a:solidFill>
                  <a:schemeClr val="tx1"/>
                </a:solidFill>
                <a:latin typeface="Georgia" pitchFamily="18" charset="0"/>
                <a:cs typeface="Arial" pitchFamily="34" charset="0"/>
              </a:defRPr>
            </a:lvl2pPr>
            <a:lvl3pPr marL="1143000" indent="-228600" defTabSz="930275" eaLnBrk="0" hangingPunct="0">
              <a:defRPr>
                <a:solidFill>
                  <a:schemeClr val="tx1"/>
                </a:solidFill>
                <a:latin typeface="Georgia" pitchFamily="18" charset="0"/>
                <a:cs typeface="Arial" pitchFamily="34" charset="0"/>
              </a:defRPr>
            </a:lvl3pPr>
            <a:lvl4pPr marL="1600200" indent="-228600" defTabSz="930275" eaLnBrk="0" hangingPunct="0">
              <a:defRPr>
                <a:solidFill>
                  <a:schemeClr val="tx1"/>
                </a:solidFill>
                <a:latin typeface="Georgia" pitchFamily="18" charset="0"/>
                <a:cs typeface="Arial" pitchFamily="34" charset="0"/>
              </a:defRPr>
            </a:lvl4pPr>
            <a:lvl5pPr marL="2057400" indent="-228600" defTabSz="930275" eaLnBrk="0" hangingPunct="0">
              <a:defRPr>
                <a:solidFill>
                  <a:schemeClr val="tx1"/>
                </a:solidFill>
                <a:latin typeface="Georgia" pitchFamily="18" charset="0"/>
                <a:cs typeface="Arial" pitchFamily="34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pitchFamily="34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pitchFamily="34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pitchFamily="34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pitchFamily="34" charset="0"/>
              </a:defRPr>
            </a:lvl9pPr>
          </a:lstStyle>
          <a:p>
            <a:pPr eaLnBrk="1" hangingPunct="1"/>
            <a:fld id="{3E49F58F-4B80-4584-845B-5D702FB69734}" type="slidenum">
              <a:rPr lang="en-US" smtClean="0">
                <a:solidFill>
                  <a:srgbClr val="800000"/>
                </a:solidFill>
              </a:rPr>
              <a:pPr eaLnBrk="1" hangingPunct="1"/>
              <a:t>58</a:t>
            </a:fld>
            <a:endParaRPr lang="en-US" smtClean="0">
              <a:solidFill>
                <a:srgbClr val="800000"/>
              </a:solidFill>
            </a:endParaRPr>
          </a:p>
        </p:txBody>
      </p:sp>
      <p:sp>
        <p:nvSpPr>
          <p:cNvPr id="153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09575" y="695325"/>
            <a:ext cx="6178550" cy="3476625"/>
          </a:xfrm>
          <a:ln/>
        </p:spPr>
      </p:sp>
      <p:sp>
        <p:nvSpPr>
          <p:cNvPr id="153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84103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52C634B-7A0E-4B9E-949D-364BA521FDFD}" type="slidenum">
              <a:rPr lang="en-US" smtClean="0">
                <a:cs typeface="Arial" charset="0"/>
              </a:rPr>
              <a:pPr/>
              <a:t>6</a:t>
            </a:fld>
            <a:endParaRPr lang="en-US" dirty="0" smtClean="0">
              <a:cs typeface="Arial" charset="0"/>
            </a:endParaRPr>
          </a:p>
        </p:txBody>
      </p:sp>
      <p:sp>
        <p:nvSpPr>
          <p:cNvPr id="778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7600" cy="3486150"/>
          </a:xfrm>
          <a:ln/>
        </p:spPr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974944252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7C395F4-C207-4895-B2BE-1294C84C6E9A}" type="slidenum">
              <a:rPr lang="en-US" smtClean="0">
                <a:cs typeface="Arial" charset="0"/>
              </a:rPr>
              <a:pPr/>
              <a:t>59</a:t>
            </a:fld>
            <a:endParaRPr lang="en-US" dirty="0" smtClean="0">
              <a:cs typeface="Arial" charset="0"/>
            </a:endParaRPr>
          </a:p>
        </p:txBody>
      </p:sp>
      <p:sp>
        <p:nvSpPr>
          <p:cNvPr id="132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7600" cy="3486150"/>
          </a:xfrm>
          <a:ln/>
        </p:spPr>
      </p:sp>
      <p:sp>
        <p:nvSpPr>
          <p:cNvPr id="132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3447415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7715449-1C05-45C6-B5E6-DE1FC688454F}" type="slidenum">
              <a:rPr lang="en-US" smtClean="0">
                <a:cs typeface="Arial" charset="0"/>
              </a:rPr>
              <a:pPr/>
              <a:t>7</a:t>
            </a:fld>
            <a:endParaRPr lang="en-US" dirty="0" smtClean="0">
              <a:cs typeface="Arial" charset="0"/>
            </a:endParaRPr>
          </a:p>
        </p:txBody>
      </p:sp>
      <p:sp>
        <p:nvSpPr>
          <p:cNvPr id="78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7600" cy="3486150"/>
          </a:xfrm>
          <a:ln/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075266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7715449-1C05-45C6-B5E6-DE1FC688454F}" type="slidenum">
              <a:rPr lang="en-US" smtClean="0">
                <a:cs typeface="Arial" charset="0"/>
              </a:rPr>
              <a:pPr/>
              <a:t>8</a:t>
            </a:fld>
            <a:endParaRPr lang="en-US" dirty="0" smtClean="0">
              <a:cs typeface="Arial" charset="0"/>
            </a:endParaRPr>
          </a:p>
        </p:txBody>
      </p:sp>
      <p:sp>
        <p:nvSpPr>
          <p:cNvPr id="78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7600" cy="3486150"/>
          </a:xfrm>
          <a:ln/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8018838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8A77B8F-1799-46F6-974C-9B746AF5E163}" type="slidenum">
              <a:rPr lang="en-US" smtClean="0">
                <a:cs typeface="Arial" charset="0"/>
              </a:rPr>
              <a:pPr/>
              <a:t>9</a:t>
            </a:fld>
            <a:endParaRPr lang="en-US" dirty="0" smtClean="0">
              <a:cs typeface="Arial" charset="0"/>
            </a:endParaRPr>
          </a:p>
        </p:txBody>
      </p:sp>
      <p:sp>
        <p:nvSpPr>
          <p:cNvPr id="808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7600" cy="3486150"/>
          </a:xfrm>
          <a:ln/>
        </p:spPr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6985983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5DC9CA8-6BB4-4438-A9B9-E796E55027EA}" type="slidenum">
              <a:rPr lang="en-US" smtClean="0">
                <a:cs typeface="Arial" charset="0"/>
              </a:rPr>
              <a:pPr/>
              <a:t>10</a:t>
            </a:fld>
            <a:endParaRPr lang="en-US" dirty="0" smtClean="0">
              <a:cs typeface="Arial" charset="0"/>
            </a:endParaRPr>
          </a:p>
        </p:txBody>
      </p:sp>
      <p:sp>
        <p:nvSpPr>
          <p:cNvPr id="819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7600" cy="3486150"/>
          </a:xfrm>
          <a:ln/>
        </p:spPr>
      </p:sp>
      <p:sp>
        <p:nvSpPr>
          <p:cNvPr id="819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941775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65762" y="1041400"/>
            <a:ext cx="11503631" cy="2387600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5400" baseline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dirty="0" smtClean="0"/>
              <a:t>Click To Edit Title Slide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96583" y="3642519"/>
            <a:ext cx="9144000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baseline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US" dirty="0" smtClean="0"/>
              <a:t>Include Name, Title, Department and Date if Desired</a:t>
            </a:r>
            <a:endParaRPr lang="en-US" dirty="0"/>
          </a:p>
        </p:txBody>
      </p:sp>
      <p:grpSp>
        <p:nvGrpSpPr>
          <p:cNvPr id="6" name="Group 5"/>
          <p:cNvGrpSpPr/>
          <p:nvPr userDrawn="1"/>
        </p:nvGrpSpPr>
        <p:grpSpPr>
          <a:xfrm>
            <a:off x="128102" y="5088835"/>
            <a:ext cx="4626780" cy="1623368"/>
            <a:chOff x="279175" y="5154627"/>
            <a:chExt cx="4817611" cy="1708651"/>
          </a:xfrm>
        </p:grpSpPr>
        <p:pic>
          <p:nvPicPr>
            <p:cNvPr id="5" name="Picture 4"/>
            <p:cNvPicPr>
              <a:picLocks noChangeAspect="1"/>
            </p:cNvPicPr>
            <p:nvPr userDrawn="1"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9945"/>
            <a:stretch/>
          </p:blipFill>
          <p:spPr>
            <a:xfrm>
              <a:off x="1722792" y="5878610"/>
              <a:ext cx="3373994" cy="291615"/>
            </a:xfrm>
            <a:prstGeom prst="rect">
              <a:avLst/>
            </a:prstGeom>
          </p:spPr>
        </p:pic>
        <p:pic>
          <p:nvPicPr>
            <p:cNvPr id="4" name="Picture 3"/>
            <p:cNvPicPr>
              <a:picLocks noChangeAspect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79175" y="5154627"/>
              <a:ext cx="1708651" cy="170865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0950592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1787146" y="6527305"/>
            <a:ext cx="404854" cy="365125"/>
          </a:xfrm>
          <a:prstGeom prst="rect">
            <a:avLst/>
          </a:prstGeom>
        </p:spPr>
        <p:txBody>
          <a:bodyPr/>
          <a:lstStyle/>
          <a:p>
            <a:fld id="{07297065-12DB-4451-8B30-EBF38A6018EA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" name="Text Placeholder 2"/>
          <p:cNvSpPr>
            <a:spLocks noGrp="1"/>
          </p:cNvSpPr>
          <p:nvPr>
            <p:ph idx="1"/>
          </p:nvPr>
        </p:nvSpPr>
        <p:spPr>
          <a:xfrm>
            <a:off x="631370" y="1157509"/>
            <a:ext cx="10515600" cy="50105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38412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196" y="1208600"/>
            <a:ext cx="5181600" cy="5130557"/>
          </a:xfrm>
        </p:spPr>
        <p:txBody>
          <a:bodyPr/>
          <a:lstStyle>
            <a:lvl1pPr>
              <a:defRPr sz="2400">
                <a:solidFill>
                  <a:srgbClr val="0064A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solidFill>
                  <a:srgbClr val="0064A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1800">
                <a:solidFill>
                  <a:srgbClr val="0064A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1600">
                <a:solidFill>
                  <a:srgbClr val="0064A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1400">
                <a:solidFill>
                  <a:srgbClr val="0064A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208598"/>
            <a:ext cx="5181600" cy="5110009"/>
          </a:xfrm>
        </p:spPr>
        <p:txBody>
          <a:bodyPr/>
          <a:lstStyle>
            <a:lvl1pPr>
              <a:defRPr sz="2400">
                <a:solidFill>
                  <a:srgbClr val="0064A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solidFill>
                  <a:srgbClr val="0064A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1800">
                <a:solidFill>
                  <a:srgbClr val="0064A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1600">
                <a:solidFill>
                  <a:srgbClr val="0064A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1400">
                <a:solidFill>
                  <a:srgbClr val="0064A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1787146" y="6527305"/>
            <a:ext cx="404854" cy="365125"/>
          </a:xfrm>
          <a:prstGeom prst="rect">
            <a:avLst/>
          </a:prstGeom>
        </p:spPr>
        <p:txBody>
          <a:bodyPr/>
          <a:lstStyle/>
          <a:p>
            <a:fld id="{07297065-12DB-4451-8B30-EBF38A6018EA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11652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1787146" y="6527305"/>
            <a:ext cx="404854" cy="365125"/>
          </a:xfrm>
          <a:prstGeom prst="rect">
            <a:avLst/>
          </a:prstGeom>
        </p:spPr>
        <p:txBody>
          <a:bodyPr/>
          <a:lstStyle/>
          <a:p>
            <a:fld id="{07297065-12DB-4451-8B30-EBF38A6018EA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541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1000140"/>
            <a:ext cx="6172200" cy="5210333"/>
          </a:xfrm>
        </p:spPr>
        <p:txBody>
          <a:bodyPr/>
          <a:lstStyle>
            <a:lvl1pPr>
              <a:defRPr sz="2400">
                <a:solidFill>
                  <a:srgbClr val="0064A4"/>
                </a:solidFill>
              </a:defRPr>
            </a:lvl1pPr>
            <a:lvl2pPr>
              <a:defRPr sz="2000">
                <a:solidFill>
                  <a:srgbClr val="0064A4"/>
                </a:solidFill>
              </a:defRPr>
            </a:lvl2pPr>
            <a:lvl3pPr>
              <a:defRPr sz="18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406718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1787146" y="6527305"/>
            <a:ext cx="404854" cy="365125"/>
          </a:xfrm>
          <a:prstGeom prst="rect">
            <a:avLst/>
          </a:prstGeom>
        </p:spPr>
        <p:txBody>
          <a:bodyPr/>
          <a:lstStyle/>
          <a:p>
            <a:fld id="{07297065-12DB-4451-8B30-EBF38A6018EA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2455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536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2416995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07297065-12DB-4451-8B30-EBF38A6018E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lide Number Placeholder 6"/>
          <p:cNvSpPr txBox="1">
            <a:spLocks/>
          </p:cNvSpPr>
          <p:nvPr userDrawn="1"/>
        </p:nvSpPr>
        <p:spPr>
          <a:xfrm>
            <a:off x="11787146" y="6527305"/>
            <a:ext cx="404854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400" kern="1200">
                <a:solidFill>
                  <a:srgbClr val="0064A4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7297065-12DB-4451-8B30-EBF38A6018E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664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1787146" y="6527305"/>
            <a:ext cx="404854" cy="365125"/>
          </a:xfrm>
          <a:prstGeom prst="rect">
            <a:avLst/>
          </a:prstGeom>
        </p:spPr>
        <p:txBody>
          <a:bodyPr/>
          <a:lstStyle/>
          <a:p>
            <a:fld id="{07297065-12DB-4451-8B30-EBF38A6018EA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11204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jp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1370" y="1157509"/>
            <a:ext cx="10515600" cy="50105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2" y="759483"/>
            <a:ext cx="1219199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3324" y="6446300"/>
            <a:ext cx="2870475" cy="198028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0"/>
            <a:ext cx="12198096" cy="825913"/>
          </a:xfrm>
          <a:prstGeom prst="rect">
            <a:avLst/>
          </a:prstGeom>
        </p:spPr>
      </p:pic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11723536" y="6492875"/>
            <a:ext cx="468464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rgbClr val="0064A4"/>
                </a:solidFill>
              </a:defRPr>
            </a:lvl1pPr>
          </a:lstStyle>
          <a:p>
            <a:fld id="{07297065-12DB-4451-8B30-EBF38A6018E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02972" y="96702"/>
            <a:ext cx="10515600" cy="7292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44567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4" r:id="rId4"/>
    <p:sldLayoutId id="2147483656" r:id="rId5"/>
    <p:sldLayoutId id="2147483657" r:id="rId6"/>
    <p:sldLayoutId id="2147483660" r:id="rId7"/>
  </p:sldLayoutIdLst>
  <p:timing>
    <p:tnLst>
      <p:par>
        <p:cTn id="1" dur="indefinite" restart="never" nodeType="tmRoot"/>
      </p:par>
    </p:tnLst>
  </p:timing>
  <p:hf hdr="0"/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kern="1200" baseline="0">
          <a:solidFill>
            <a:schemeClr val="bg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 baseline="0">
          <a:solidFill>
            <a:srgbClr val="0064A4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rgbClr val="0064A4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rgbClr val="0064A4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 baseline="0">
          <a:solidFill>
            <a:srgbClr val="0064A4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 baseline="0">
          <a:solidFill>
            <a:srgbClr val="0064A4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5.pn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3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3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hyperlink" Target="http://uc-care.org/" TargetMode="External"/><Relationship Id="rId1" Type="http://schemas.openxmlformats.org/officeDocument/2006/relationships/slideLayout" Target="../slideLayouts/slideLayout3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3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Your UC Medical Plans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Kwame White, MD, MPPA</a:t>
            </a:r>
          </a:p>
          <a:p>
            <a:r>
              <a:rPr lang="en-US" dirty="0" smtClean="0"/>
              <a:t>Health Care Facilitator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7779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Advantages of HMOs </a:t>
            </a:r>
            <a:r>
              <a:rPr lang="en-US" b="0" i="0" dirty="0" smtClean="0">
                <a:sym typeface="Wingdings" pitchFamily="2" charset="2"/>
              </a:rPr>
              <a:t></a:t>
            </a:r>
            <a:endParaRPr lang="en-US" b="0" i="0" dirty="0" smtClean="0"/>
          </a:p>
        </p:txBody>
      </p:sp>
      <p:sp>
        <p:nvSpPr>
          <p:cNvPr id="16388" name="Rectangle 5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Premiums generally lower</a:t>
            </a:r>
          </a:p>
          <a:p>
            <a:r>
              <a:rPr lang="en-US" sz="4400" dirty="0" smtClean="0"/>
              <a:t>Low, predictable copayments</a:t>
            </a:r>
          </a:p>
          <a:p>
            <a:r>
              <a:rPr lang="en-US" sz="4400" dirty="0" smtClean="0"/>
              <a:t>No deductibles/coinsurance</a:t>
            </a:r>
          </a:p>
          <a:p>
            <a:r>
              <a:rPr lang="en-US" sz="4400" dirty="0" smtClean="0"/>
              <a:t>Significantly lower financial liability</a:t>
            </a:r>
          </a:p>
          <a:p>
            <a:r>
              <a:rPr lang="en-US" sz="4400" dirty="0" smtClean="0"/>
              <a:t>Encourages relationship with PCP</a:t>
            </a:r>
          </a:p>
        </p:txBody>
      </p:sp>
      <p:sp>
        <p:nvSpPr>
          <p:cNvPr id="1536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279D4-4739-4219-90FF-FEE8EAA8875E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71823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Limits of HMOs </a:t>
            </a:r>
            <a:r>
              <a:rPr lang="en-US" b="0" i="0" dirty="0" smtClean="0">
                <a:sym typeface="Wingdings" pitchFamily="2" charset="2"/>
              </a:rPr>
              <a:t></a:t>
            </a:r>
            <a:r>
              <a:rPr lang="en-US" dirty="0" smtClean="0"/>
              <a:t>	</a:t>
            </a:r>
          </a:p>
        </p:txBody>
      </p:sp>
      <p:sp>
        <p:nvSpPr>
          <p:cNvPr id="17412" name="Rectangle 5"/>
          <p:cNvSpPr>
            <a:spLocks noGrp="1" noChangeArrowheads="1"/>
          </p:cNvSpPr>
          <p:nvPr>
            <p:ph idx="1"/>
          </p:nvPr>
        </p:nvSpPr>
        <p:spPr>
          <a:xfrm>
            <a:off x="609600" y="1600200"/>
            <a:ext cx="10972800" cy="5080000"/>
          </a:xfrm>
        </p:spPr>
        <p:txBody>
          <a:bodyPr>
            <a:normAutofit fontScale="92500" lnSpcReduction="10000"/>
          </a:bodyPr>
          <a:lstStyle/>
          <a:p>
            <a:pPr eaLnBrk="1" hangingPunct="1"/>
            <a:r>
              <a:rPr lang="en-US" sz="3733" dirty="0"/>
              <a:t>Service area limited to certain urban CA zip codes</a:t>
            </a:r>
          </a:p>
          <a:p>
            <a:pPr eaLnBrk="1" hangingPunct="1"/>
            <a:r>
              <a:rPr lang="en-US" sz="3733" dirty="0"/>
              <a:t>Must select PCP from the network of medical groups</a:t>
            </a:r>
          </a:p>
          <a:p>
            <a:pPr eaLnBrk="1" hangingPunct="1"/>
            <a:r>
              <a:rPr lang="en-US" sz="3733" dirty="0"/>
              <a:t>Most specialty care must be referred by PCP</a:t>
            </a:r>
          </a:p>
          <a:p>
            <a:pPr lvl="1"/>
            <a:r>
              <a:rPr lang="en-US" sz="3200" dirty="0"/>
              <a:t>Preauthorization process required</a:t>
            </a:r>
          </a:p>
          <a:p>
            <a:pPr eaLnBrk="1" hangingPunct="1"/>
            <a:r>
              <a:rPr lang="en-US" sz="3733" dirty="0"/>
              <a:t>Must use your Medical Group’s network of specialists/hospitals/labs</a:t>
            </a:r>
          </a:p>
          <a:p>
            <a:pPr eaLnBrk="1" hangingPunct="1"/>
            <a:r>
              <a:rPr lang="en-US" sz="3733" dirty="0"/>
              <a:t>May need to get permission from PCP’s office before using Urgent Care Center</a:t>
            </a:r>
          </a:p>
        </p:txBody>
      </p:sp>
      <p:sp>
        <p:nvSpPr>
          <p:cNvPr id="1638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E12482-9EEC-44B9-AB2E-E538FE51B300}" type="slidenum">
              <a:rPr lang="en-US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21829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 smtClean="0"/>
              <a:t>HMO cost sharing:  Copayments</a:t>
            </a:r>
          </a:p>
        </p:txBody>
      </p:sp>
      <p:sp>
        <p:nvSpPr>
          <p:cNvPr id="18436" name="Rectangle 5"/>
          <p:cNvSpPr>
            <a:spLocks noGrp="1" noChangeArrowheads="1"/>
          </p:cNvSpPr>
          <p:nvPr>
            <p:ph sz="half" idx="1"/>
          </p:nvPr>
        </p:nvSpPr>
        <p:spPr>
          <a:xfrm>
            <a:off x="609600" y="1956065"/>
            <a:ext cx="6502400" cy="4170099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sz="4267" dirty="0"/>
              <a:t>Physician office visit:  </a:t>
            </a:r>
            <a:r>
              <a:rPr lang="en-US" sz="4267" b="1" dirty="0"/>
              <a:t>$20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sz="4267" dirty="0"/>
              <a:t>ER:  </a:t>
            </a:r>
            <a:r>
              <a:rPr lang="en-US" sz="4267" b="1" dirty="0"/>
              <a:t>$75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sz="4267" dirty="0"/>
              <a:t>Outpatient surgery:  </a:t>
            </a:r>
            <a:r>
              <a:rPr lang="en-US" sz="4267" b="1" dirty="0"/>
              <a:t>$100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sz="4267" dirty="0"/>
              <a:t>Inpatient hospitalization:  </a:t>
            </a:r>
            <a:r>
              <a:rPr lang="en-US" sz="4267" b="1" dirty="0"/>
              <a:t>$250</a:t>
            </a:r>
          </a:p>
        </p:txBody>
      </p:sp>
      <p:sp>
        <p:nvSpPr>
          <p:cNvPr id="174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96CA99-8351-49CD-AC05-D2E3157509F7}" type="slidenum">
              <a:rPr lang="en-US"/>
              <a:pPr>
                <a:defRPr/>
              </a:pPr>
              <a:t>12</a:t>
            </a:fld>
            <a:endParaRPr lang="en-US" dirty="0"/>
          </a:p>
        </p:txBody>
      </p:sp>
      <p:pic>
        <p:nvPicPr>
          <p:cNvPr id="2052" name="Picture 4" descr="C:\Users\szsolbac\AppData\Local\Microsoft\Windows\Temporary Internet Files\Content.IE5\QS8LIJQZ\MC900442163[1].pn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1" y="1803401"/>
            <a:ext cx="3814233" cy="38142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428324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74" name="Rectangle 1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HMO R</a:t>
            </a:r>
            <a:r>
              <a:rPr lang="en-US" baseline="-25000" dirty="0" smtClean="0"/>
              <a:t>x</a:t>
            </a:r>
            <a:endParaRPr lang="en-US" dirty="0"/>
          </a:p>
        </p:txBody>
      </p:sp>
      <p:sp>
        <p:nvSpPr>
          <p:cNvPr id="36875" name="Rectangle 11"/>
          <p:cNvSpPr>
            <a:spLocks noGrp="1" noChangeArrowheads="1"/>
          </p:cNvSpPr>
          <p:nvPr>
            <p:ph sz="half" idx="1"/>
          </p:nvPr>
        </p:nvSpPr>
        <p:spPr>
          <a:xfrm>
            <a:off x="609600" y="1600201"/>
            <a:ext cx="8026400" cy="4525963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b="1" dirty="0" smtClean="0"/>
              <a:t>Generic:  </a:t>
            </a:r>
            <a:r>
              <a:rPr lang="en-US" b="1" dirty="0"/>
              <a:t>$5</a:t>
            </a:r>
            <a:r>
              <a:rPr lang="en-US" dirty="0" smtClean="0"/>
              <a:t>/30-day supply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b="1" dirty="0" smtClean="0"/>
              <a:t>Brand name:  $25</a:t>
            </a:r>
            <a:r>
              <a:rPr lang="en-US" dirty="0" smtClean="0"/>
              <a:t>/30-day supply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b="1" dirty="0" smtClean="0"/>
              <a:t>Non-formulary:  $40</a:t>
            </a:r>
            <a:r>
              <a:rPr lang="en-US" dirty="0" smtClean="0"/>
              <a:t>/30-day supply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(does not apply to Kaiser)</a:t>
            </a:r>
          </a:p>
          <a:p>
            <a:pPr>
              <a:lnSpc>
                <a:spcPct val="90000"/>
              </a:lnSpc>
              <a:defRPr/>
            </a:pPr>
            <a:r>
              <a:rPr lang="en-US" dirty="0"/>
              <a:t>Some meds require prior </a:t>
            </a:r>
            <a:r>
              <a:rPr lang="en-US" dirty="0" smtClean="0"/>
              <a:t>authorization</a:t>
            </a:r>
          </a:p>
          <a:p>
            <a:pPr>
              <a:lnSpc>
                <a:spcPct val="90000"/>
              </a:lnSpc>
              <a:defRPr/>
            </a:pPr>
            <a:r>
              <a:rPr lang="en-US" kern="0" dirty="0" smtClean="0"/>
              <a:t>Copayments </a:t>
            </a:r>
            <a:r>
              <a:rPr lang="en-US" kern="0" dirty="0"/>
              <a:t>waived for low- to moderate-dose statins</a:t>
            </a:r>
          </a:p>
          <a:p>
            <a:pPr>
              <a:lnSpc>
                <a:spcPct val="90000"/>
              </a:lnSpc>
              <a:defRPr/>
            </a:pPr>
            <a:endParaRPr lang="en-US" dirty="0"/>
          </a:p>
        </p:txBody>
      </p:sp>
      <p:sp>
        <p:nvSpPr>
          <p:cNvPr id="2048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3FEB05-FC07-4DA3-B26E-A3C6FE6E3BBB}" type="slidenum">
              <a:rPr lang="en-US"/>
              <a:pPr>
                <a:defRPr/>
              </a:pPr>
              <a:t>13</a:t>
            </a:fld>
            <a:endParaRPr lang="en-US" dirty="0"/>
          </a:p>
        </p:txBody>
      </p:sp>
      <p:pic>
        <p:nvPicPr>
          <p:cNvPr id="6" name="Picture 2" descr="C:\Users\szsolbac\AppData\Local\Microsoft\Windows\Temporary Internet Files\Content.IE5\08KXZP1W\MC900030383[1].wmf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1" y="1701800"/>
            <a:ext cx="3045359" cy="314026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431446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71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HMO R</a:t>
            </a:r>
            <a:r>
              <a:rPr lang="en-US" baseline="-25000" dirty="0" smtClean="0"/>
              <a:t>x</a:t>
            </a:r>
            <a:r>
              <a:rPr lang="en-US" dirty="0"/>
              <a:t> </a:t>
            </a:r>
            <a:r>
              <a:rPr lang="en-US" dirty="0" smtClean="0"/>
              <a:t>– 90 day supplies</a:t>
            </a:r>
            <a:endParaRPr lang="en-US" baseline="-25000" dirty="0" smtClean="0"/>
          </a:p>
        </p:txBody>
      </p:sp>
      <p:sp>
        <p:nvSpPr>
          <p:cNvPr id="243717" name="Rectangle 5"/>
          <p:cNvSpPr>
            <a:spLocks noGrp="1" noChangeArrowheads="1"/>
          </p:cNvSpPr>
          <p:nvPr>
            <p:ph sz="half" idx="1"/>
          </p:nvPr>
        </p:nvSpPr>
        <p:spPr>
          <a:xfrm>
            <a:off x="365760" y="1888003"/>
            <a:ext cx="8128000" cy="4821864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2800" dirty="0"/>
              <a:t>UC pharmacies:</a:t>
            </a:r>
          </a:p>
          <a:p>
            <a:pPr lvl="1">
              <a:defRPr/>
            </a:pPr>
            <a:r>
              <a:rPr lang="en-US" sz="2400" dirty="0"/>
              <a:t>90-day supplies for 2 copays</a:t>
            </a:r>
          </a:p>
          <a:p>
            <a:pPr lvl="1">
              <a:defRPr/>
            </a:pPr>
            <a:r>
              <a:rPr lang="en-US" sz="2400" dirty="0"/>
              <a:t>Does not apply to Kaiser</a:t>
            </a:r>
          </a:p>
          <a:p>
            <a:pPr eaLnBrk="1" hangingPunct="1">
              <a:defRPr/>
            </a:pPr>
            <a:r>
              <a:rPr lang="en-US" sz="2800" dirty="0" smtClean="0"/>
              <a:t>Certain other local pharmacies:</a:t>
            </a:r>
          </a:p>
          <a:p>
            <a:pPr lvl="1">
              <a:defRPr/>
            </a:pPr>
            <a:r>
              <a:rPr lang="en-US" sz="2400" dirty="0" smtClean="0"/>
              <a:t>UC Blue &amp; Gold HMO:  local CVS pharmacies</a:t>
            </a:r>
          </a:p>
          <a:p>
            <a:pPr eaLnBrk="1" hangingPunct="1">
              <a:defRPr/>
            </a:pPr>
            <a:r>
              <a:rPr lang="en-US" sz="2800" dirty="0" smtClean="0"/>
              <a:t>Mail-order</a:t>
            </a:r>
            <a:r>
              <a:rPr lang="en-US" sz="2800" dirty="0" smtClean="0"/>
              <a:t>:</a:t>
            </a:r>
          </a:p>
          <a:p>
            <a:pPr lvl="1" eaLnBrk="1" hangingPunct="1">
              <a:defRPr/>
            </a:pPr>
            <a:r>
              <a:rPr lang="en-US" sz="2400" dirty="0" smtClean="0"/>
              <a:t>90-day supplies for 2 copays</a:t>
            </a:r>
          </a:p>
          <a:p>
            <a:pPr lvl="1" eaLnBrk="1" hangingPunct="1">
              <a:defRPr/>
            </a:pPr>
            <a:r>
              <a:rPr lang="en-US" sz="2400" dirty="0" smtClean="0"/>
              <a:t>Kaiser:  100-day </a:t>
            </a:r>
            <a:r>
              <a:rPr lang="en-US" sz="2400" dirty="0"/>
              <a:t>supplies for 2 </a:t>
            </a:r>
            <a:r>
              <a:rPr lang="en-US" sz="2400" dirty="0" smtClean="0"/>
              <a:t>copays</a:t>
            </a:r>
          </a:p>
        </p:txBody>
      </p:sp>
      <p:sp>
        <p:nvSpPr>
          <p:cNvPr id="2150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B6BCB8-FEAA-44A7-B841-DC663F8DF8F8}" type="slidenum">
              <a:rPr lang="en-US"/>
              <a:pPr>
                <a:defRPr/>
              </a:pPr>
              <a:t>14</a:t>
            </a:fld>
            <a:endParaRPr lang="en-US" dirty="0"/>
          </a:p>
        </p:txBody>
      </p:sp>
      <p:pic>
        <p:nvPicPr>
          <p:cNvPr id="1027" name="Picture 3" descr="C:\Users\szsolbac\AppData\Local\Microsoft\Windows\Temporary Internet Files\Content.IE5\QS8LIJQZ\MC900441806[1].pn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0" y="1180863"/>
            <a:ext cx="3454400" cy="34544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742756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HMO </a:t>
            </a:r>
            <a:r>
              <a:rPr lang="en-US" dirty="0" smtClean="0"/>
              <a:t>behavioral health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7006504"/>
              </p:ext>
            </p:extLst>
          </p:nvPr>
        </p:nvGraphicFramePr>
        <p:xfrm>
          <a:off x="802640" y="2103121"/>
          <a:ext cx="10769600" cy="345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84800"/>
                <a:gridCol w="5384800"/>
              </a:tblGrid>
              <a:tr h="967409">
                <a:tc>
                  <a:txBody>
                    <a:bodyPr/>
                    <a:lstStyle/>
                    <a:p>
                      <a:pPr algn="ctr"/>
                      <a:r>
                        <a:rPr lang="en-US" sz="3700" dirty="0" smtClean="0">
                          <a:solidFill>
                            <a:srgbClr val="002855"/>
                          </a:solidFill>
                          <a:latin typeface="Proxima Nova" panose="02000506030000020004" pitchFamily="50" charset="0"/>
                        </a:rPr>
                        <a:t>HMO</a:t>
                      </a:r>
                      <a:endParaRPr lang="en-US" sz="3700" dirty="0">
                        <a:solidFill>
                          <a:srgbClr val="002855"/>
                        </a:solidFill>
                        <a:latin typeface="Proxima Nova" panose="02000506030000020004" pitchFamily="50" charset="0"/>
                      </a:endParaRPr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srgbClr val="DAA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AA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AA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AA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700" dirty="0" smtClean="0">
                          <a:solidFill>
                            <a:srgbClr val="002855"/>
                          </a:solidFill>
                          <a:latin typeface="Proxima Nova" panose="02000506030000020004" pitchFamily="50" charset="0"/>
                        </a:rPr>
                        <a:t>Provider Network</a:t>
                      </a:r>
                      <a:endParaRPr lang="en-US" sz="3700" dirty="0">
                        <a:solidFill>
                          <a:srgbClr val="002855"/>
                        </a:solidFill>
                        <a:latin typeface="Proxima Nova" panose="02000506030000020004" pitchFamily="50" charset="0"/>
                      </a:endParaRPr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srgbClr val="DAA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AA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AA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AA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267791"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solidFill>
                            <a:srgbClr val="002855"/>
                          </a:solidFill>
                          <a:latin typeface="Proxima Nova" panose="02000506030000020004" pitchFamily="50" charset="0"/>
                        </a:rPr>
                        <a:t>UC Blue</a:t>
                      </a:r>
                      <a:r>
                        <a:rPr lang="en-US" sz="3200" baseline="0" dirty="0" smtClean="0">
                          <a:solidFill>
                            <a:srgbClr val="002855"/>
                          </a:solidFill>
                          <a:latin typeface="Proxima Nova" panose="02000506030000020004" pitchFamily="50" charset="0"/>
                        </a:rPr>
                        <a:t> &amp; Gold HMO</a:t>
                      </a:r>
                    </a:p>
                    <a:p>
                      <a:r>
                        <a:rPr lang="en-US" sz="3200" baseline="0" dirty="0" smtClean="0">
                          <a:solidFill>
                            <a:srgbClr val="002855"/>
                          </a:solidFill>
                          <a:latin typeface="Proxima Nova" panose="02000506030000020004" pitchFamily="50" charset="0"/>
                        </a:rPr>
                        <a:t>(Health Net)</a:t>
                      </a:r>
                      <a:endParaRPr lang="en-US" sz="3200" dirty="0">
                        <a:solidFill>
                          <a:srgbClr val="002855"/>
                        </a:solidFill>
                        <a:latin typeface="Proxima Nova" panose="02000506030000020004" pitchFamily="50" charset="0"/>
                      </a:endParaRPr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srgbClr val="DAA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AA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AA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AA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b="0" dirty="0" smtClean="0">
                          <a:solidFill>
                            <a:srgbClr val="002855"/>
                          </a:solidFill>
                          <a:latin typeface="Proxima Nova" panose="02000506030000020004" pitchFamily="50" charset="0"/>
                        </a:rPr>
                        <a:t>New for 2019:  </a:t>
                      </a:r>
                      <a:r>
                        <a:rPr lang="en-US" sz="3200" b="1" dirty="0" smtClean="0">
                          <a:solidFill>
                            <a:srgbClr val="002855"/>
                          </a:solidFill>
                          <a:latin typeface="Proxima Nova" panose="02000506030000020004" pitchFamily="50" charset="0"/>
                        </a:rPr>
                        <a:t>MHN</a:t>
                      </a:r>
                    </a:p>
                    <a:p>
                      <a:r>
                        <a:rPr lang="en-US" sz="3200" dirty="0" smtClean="0">
                          <a:solidFill>
                            <a:srgbClr val="002855"/>
                          </a:solidFill>
                          <a:latin typeface="Proxima Nova" panose="02000506030000020004" pitchFamily="50" charset="0"/>
                        </a:rPr>
                        <a:t>(Managed</a:t>
                      </a:r>
                      <a:r>
                        <a:rPr lang="en-US" sz="3200" baseline="0" dirty="0" smtClean="0">
                          <a:solidFill>
                            <a:srgbClr val="002855"/>
                          </a:solidFill>
                          <a:latin typeface="Proxima Nova" panose="02000506030000020004" pitchFamily="50" charset="0"/>
                        </a:rPr>
                        <a:t> Health Network)</a:t>
                      </a:r>
                      <a:endParaRPr lang="en-US" sz="3200" dirty="0">
                        <a:solidFill>
                          <a:srgbClr val="002855"/>
                        </a:solidFill>
                        <a:latin typeface="Proxima Nova" panose="02000506030000020004" pitchFamily="50" charset="0"/>
                      </a:endParaRPr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srgbClr val="DAA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AA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AA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AA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219200"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solidFill>
                            <a:srgbClr val="002855"/>
                          </a:solidFill>
                          <a:latin typeface="Proxima Nova" panose="02000506030000020004" pitchFamily="50" charset="0"/>
                        </a:rPr>
                        <a:t>Kaiser</a:t>
                      </a:r>
                      <a:endParaRPr lang="en-US" sz="3200" dirty="0">
                        <a:solidFill>
                          <a:srgbClr val="002855"/>
                        </a:solidFill>
                        <a:latin typeface="Proxima Nova" panose="02000506030000020004" pitchFamily="50" charset="0"/>
                      </a:endParaRPr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srgbClr val="DAA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AA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AA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AA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b="1" dirty="0" smtClean="0">
                          <a:solidFill>
                            <a:srgbClr val="002855"/>
                          </a:solidFill>
                          <a:latin typeface="Proxima Nova" panose="02000506030000020004" pitchFamily="50" charset="0"/>
                        </a:rPr>
                        <a:t>Kaiser</a:t>
                      </a:r>
                      <a:r>
                        <a:rPr lang="en-US" sz="3200" dirty="0" smtClean="0">
                          <a:solidFill>
                            <a:srgbClr val="002855"/>
                          </a:solidFill>
                          <a:latin typeface="Proxima Nova" panose="02000506030000020004" pitchFamily="50" charset="0"/>
                        </a:rPr>
                        <a:t> and/or</a:t>
                      </a:r>
                    </a:p>
                    <a:p>
                      <a:r>
                        <a:rPr lang="en-US" sz="3200" b="1" dirty="0" smtClean="0">
                          <a:solidFill>
                            <a:srgbClr val="002855"/>
                          </a:solidFill>
                          <a:latin typeface="Proxima Nova" panose="02000506030000020004" pitchFamily="50" charset="0"/>
                        </a:rPr>
                        <a:t>Optum</a:t>
                      </a:r>
                      <a:r>
                        <a:rPr lang="en-US" sz="3200" dirty="0" smtClean="0">
                          <a:solidFill>
                            <a:srgbClr val="002855"/>
                          </a:solidFill>
                          <a:latin typeface="Proxima Nova" panose="02000506030000020004" pitchFamily="50" charset="0"/>
                        </a:rPr>
                        <a:t> (United HealthCare)</a:t>
                      </a:r>
                      <a:endParaRPr lang="en-US" sz="3200" dirty="0">
                        <a:solidFill>
                          <a:srgbClr val="002855"/>
                        </a:solidFill>
                        <a:latin typeface="Proxima Nova" panose="02000506030000020004" pitchFamily="50" charset="0"/>
                      </a:endParaRPr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srgbClr val="DAA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AA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AA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AA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824ACE-6DFA-49C7-A722-8E21F3498F6A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40105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HMO </a:t>
            </a:r>
            <a:r>
              <a:rPr lang="en-US" dirty="0" smtClean="0"/>
              <a:t>behavioral health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/>
          </p:nvPr>
        </p:nvGraphicFramePr>
        <p:xfrm>
          <a:off x="711200" y="1621976"/>
          <a:ext cx="10769600" cy="47940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/>
                <a:gridCol w="6705600"/>
              </a:tblGrid>
              <a:tr h="1502224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rgbClr val="002855"/>
                          </a:solidFill>
                          <a:latin typeface="Proxima Nova" panose="02000506030000020004" pitchFamily="50" charset="0"/>
                        </a:rPr>
                        <a:t>Behavioral</a:t>
                      </a:r>
                      <a:endParaRPr lang="en-US" sz="3200" baseline="0" dirty="0" smtClean="0">
                        <a:solidFill>
                          <a:srgbClr val="002855"/>
                        </a:solidFill>
                        <a:latin typeface="Proxima Nova" panose="02000506030000020004" pitchFamily="50" charset="0"/>
                      </a:endParaRPr>
                    </a:p>
                    <a:p>
                      <a:pPr algn="ctr"/>
                      <a:r>
                        <a:rPr lang="en-US" sz="3200" baseline="0" dirty="0" smtClean="0">
                          <a:solidFill>
                            <a:srgbClr val="002855"/>
                          </a:solidFill>
                          <a:latin typeface="Proxima Nova" panose="02000506030000020004" pitchFamily="50" charset="0"/>
                        </a:rPr>
                        <a:t>Health Plan</a:t>
                      </a:r>
                      <a:endParaRPr lang="en-US" sz="3200" dirty="0">
                        <a:solidFill>
                          <a:srgbClr val="002855"/>
                        </a:solidFill>
                        <a:latin typeface="Proxima Nova" panose="02000506030000020004" pitchFamily="50" charset="0"/>
                      </a:endParaRPr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srgbClr val="DAA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AA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AA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AA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rgbClr val="002855"/>
                          </a:solidFill>
                          <a:latin typeface="Proxima Nova" panose="02000506030000020004" pitchFamily="50" charset="0"/>
                        </a:rPr>
                        <a:t>Website</a:t>
                      </a:r>
                      <a:endParaRPr lang="en-US" sz="3700" dirty="0">
                        <a:solidFill>
                          <a:srgbClr val="002855"/>
                        </a:solidFill>
                        <a:latin typeface="Proxima Nova" panose="02000506030000020004" pitchFamily="50" charset="0"/>
                      </a:endParaRPr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srgbClr val="DAA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AA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AA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AA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097280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rgbClr val="002855"/>
                          </a:solidFill>
                          <a:latin typeface="Proxima Nova" panose="02000506030000020004" pitchFamily="50" charset="0"/>
                        </a:rPr>
                        <a:t>MHN</a:t>
                      </a:r>
                      <a:endParaRPr lang="en-US" sz="3200" dirty="0">
                        <a:solidFill>
                          <a:srgbClr val="002855"/>
                        </a:solidFill>
                        <a:latin typeface="Proxima Nova" panose="02000506030000020004" pitchFamily="50" charset="0"/>
                      </a:endParaRPr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srgbClr val="DAA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AA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AA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AA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sz="3200" b="1" kern="1200" baseline="0" dirty="0" smtClean="0">
                          <a:solidFill>
                            <a:srgbClr val="002855"/>
                          </a:solidFill>
                          <a:latin typeface="Proxima Nova" panose="02000506030000020004" pitchFamily="50" charset="0"/>
                          <a:ea typeface="+mn-ea"/>
                          <a:cs typeface="+mn-cs"/>
                        </a:rPr>
                        <a:t>healthnet.com/</a:t>
                      </a:r>
                      <a:r>
                        <a:rPr kumimoji="0" lang="en-US" sz="3200" b="1" kern="1200" baseline="0" dirty="0" err="1" smtClean="0">
                          <a:solidFill>
                            <a:srgbClr val="002855"/>
                          </a:solidFill>
                          <a:latin typeface="Proxima Nova" panose="02000506030000020004" pitchFamily="50" charset="0"/>
                          <a:ea typeface="+mn-ea"/>
                          <a:cs typeface="+mn-cs"/>
                        </a:rPr>
                        <a:t>uc</a:t>
                      </a:r>
                      <a:endParaRPr kumimoji="0" lang="en-US" sz="3200" b="1" kern="1200" baseline="0" dirty="0" smtClean="0">
                        <a:solidFill>
                          <a:srgbClr val="002855"/>
                        </a:solidFill>
                        <a:latin typeface="Proxima Nova" panose="02000506030000020004" pitchFamily="50" charset="0"/>
                        <a:ea typeface="+mn-ea"/>
                        <a:cs typeface="+mn-cs"/>
                      </a:endParaRPr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srgbClr val="DAA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AA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AA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AA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097280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rgbClr val="002855"/>
                          </a:solidFill>
                          <a:latin typeface="Proxima Nova" panose="02000506030000020004" pitchFamily="50" charset="0"/>
                        </a:rPr>
                        <a:t>Kaiser</a:t>
                      </a:r>
                      <a:endParaRPr lang="en-US" sz="3200" b="0" dirty="0" smtClean="0">
                        <a:solidFill>
                          <a:srgbClr val="002855"/>
                        </a:solidFill>
                        <a:latin typeface="Proxima Nova" panose="02000506030000020004" pitchFamily="50" charset="0"/>
                      </a:endParaRPr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srgbClr val="DAA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AA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AA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AA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sz="3200" b="1" kern="1200" baseline="0" dirty="0" smtClean="0">
                          <a:solidFill>
                            <a:srgbClr val="002855"/>
                          </a:solidFill>
                          <a:latin typeface="Proxima Nova" panose="02000506030000020004" pitchFamily="50" charset="0"/>
                          <a:ea typeface="+mn-ea"/>
                          <a:cs typeface="+mn-cs"/>
                        </a:rPr>
                        <a:t>my.kp.org/</a:t>
                      </a:r>
                      <a:r>
                        <a:rPr kumimoji="0" lang="en-US" sz="3200" b="1" kern="1200" baseline="0" dirty="0" err="1" smtClean="0">
                          <a:solidFill>
                            <a:srgbClr val="002855"/>
                          </a:solidFill>
                          <a:latin typeface="Proxima Nova" panose="02000506030000020004" pitchFamily="50" charset="0"/>
                          <a:ea typeface="+mn-ea"/>
                          <a:cs typeface="+mn-cs"/>
                        </a:rPr>
                        <a:t>universityofcalifornia</a:t>
                      </a:r>
                      <a:r>
                        <a:rPr kumimoji="0" lang="en-US" sz="3200" kern="1200" baseline="0" dirty="0" smtClean="0">
                          <a:solidFill>
                            <a:srgbClr val="002855"/>
                          </a:solidFill>
                          <a:latin typeface="Proxima Nova" panose="02000506030000020004" pitchFamily="50" charset="0"/>
                          <a:ea typeface="+mn-ea"/>
                          <a:cs typeface="+mn-cs"/>
                        </a:rPr>
                        <a:t> </a:t>
                      </a:r>
                      <a:endParaRPr kumimoji="0" lang="en-US" sz="3200" kern="1200" baseline="0" dirty="0">
                        <a:solidFill>
                          <a:srgbClr val="002855"/>
                        </a:solidFill>
                        <a:latin typeface="Proxima Nova" panose="02000506030000020004" pitchFamily="50" charset="0"/>
                        <a:ea typeface="+mn-ea"/>
                        <a:cs typeface="+mn-cs"/>
                      </a:endParaRPr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srgbClr val="DAA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AA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AA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AA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097280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rgbClr val="002855"/>
                          </a:solidFill>
                          <a:latin typeface="Proxima Nova" panose="02000506030000020004" pitchFamily="50" charset="0"/>
                        </a:rPr>
                        <a:t>Optum</a:t>
                      </a:r>
                      <a:endParaRPr lang="en-US" sz="3200" dirty="0">
                        <a:solidFill>
                          <a:srgbClr val="002855"/>
                        </a:solidFill>
                        <a:latin typeface="Proxima Nova" panose="02000506030000020004" pitchFamily="50" charset="0"/>
                      </a:endParaRPr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srgbClr val="DAA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AA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AA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AA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sz="3200" b="1" kern="1200" baseline="0" dirty="0" smtClean="0">
                          <a:solidFill>
                            <a:srgbClr val="002855"/>
                          </a:solidFill>
                          <a:latin typeface="Proxima Nova" panose="02000506030000020004" pitchFamily="50" charset="0"/>
                          <a:ea typeface="+mn-ea"/>
                          <a:cs typeface="+mn-cs"/>
                        </a:rPr>
                        <a:t>liveandworkwell.com</a:t>
                      </a:r>
                    </a:p>
                    <a:p>
                      <a:r>
                        <a:rPr kumimoji="0" lang="en-US" sz="3200" kern="1200" baseline="0" dirty="0" smtClean="0">
                          <a:solidFill>
                            <a:srgbClr val="002855"/>
                          </a:solidFill>
                          <a:latin typeface="Proxima Nova" panose="02000506030000020004" pitchFamily="50" charset="0"/>
                          <a:ea typeface="+mn-ea"/>
                          <a:cs typeface="+mn-cs"/>
                        </a:rPr>
                        <a:t>(access code 11280)</a:t>
                      </a:r>
                    </a:p>
                  </a:txBody>
                  <a:tcPr marL="121920" marR="121920" marT="60960" marB="60960" anchor="ctr">
                    <a:lnL w="12700" cap="flat" cmpd="sng" algn="ctr">
                      <a:solidFill>
                        <a:srgbClr val="DAA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AA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AA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AA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824ACE-6DFA-49C7-A722-8E21F3498F6A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7128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HMO behavioral health benefits</a:t>
            </a:r>
          </a:p>
        </p:txBody>
      </p:sp>
      <p:sp>
        <p:nvSpPr>
          <p:cNvPr id="20484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Outpatient mental health benefits:</a:t>
            </a:r>
          </a:p>
          <a:p>
            <a:pPr lvl="1"/>
            <a:r>
              <a:rPr lang="en-US" dirty="0" smtClean="0"/>
              <a:t>First 3 visits free (exception:  Kaiser)</a:t>
            </a:r>
          </a:p>
          <a:p>
            <a:pPr lvl="1"/>
            <a:r>
              <a:rPr lang="en-US" dirty="0" smtClean="0"/>
              <a:t>Visits 4+:  $</a:t>
            </a:r>
            <a:r>
              <a:rPr lang="en-US" b="1" dirty="0" smtClean="0"/>
              <a:t>20</a:t>
            </a:r>
          </a:p>
          <a:p>
            <a:r>
              <a:rPr lang="en-US" dirty="0" smtClean="0"/>
              <a:t>Inpatient mental health benefits</a:t>
            </a:r>
          </a:p>
          <a:p>
            <a:pPr lvl="1"/>
            <a:r>
              <a:rPr lang="en-US" b="1" dirty="0" smtClean="0"/>
              <a:t>$250</a:t>
            </a:r>
            <a:r>
              <a:rPr lang="en-US" dirty="0" smtClean="0"/>
              <a:t> per admission</a:t>
            </a:r>
          </a:p>
          <a:p>
            <a:r>
              <a:rPr lang="en-US" dirty="0" smtClean="0"/>
              <a:t>Out-of-pocket limit combined with </a:t>
            </a:r>
            <a:r>
              <a:rPr lang="en-US" dirty="0"/>
              <a:t>medical and R</a:t>
            </a:r>
            <a:r>
              <a:rPr lang="en-US" baseline="-25000" dirty="0"/>
              <a:t>x</a:t>
            </a:r>
            <a:r>
              <a:rPr lang="en-US" dirty="0"/>
              <a:t> </a:t>
            </a:r>
            <a:r>
              <a:rPr lang="en-US" dirty="0" smtClean="0"/>
              <a:t>expenses</a:t>
            </a:r>
          </a:p>
        </p:txBody>
      </p:sp>
      <p:sp>
        <p:nvSpPr>
          <p:cNvPr id="1945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D05EB-195E-40CD-A896-F146607B31A7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55057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 smtClean="0"/>
              <a:t>HMOs:  Limit on copayments</a:t>
            </a:r>
          </a:p>
        </p:txBody>
      </p:sp>
      <p:sp>
        <p:nvSpPr>
          <p:cNvPr id="174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96CA99-8351-49CD-AC05-D2E3157509F7}" type="slidenum">
              <a:rPr lang="en-US"/>
              <a:pPr>
                <a:defRPr/>
              </a:pPr>
              <a:t>18</a:t>
            </a:fld>
            <a:endParaRPr lang="en-US" dirty="0"/>
          </a:p>
        </p:txBody>
      </p:sp>
      <p:graphicFrame>
        <p:nvGraphicFramePr>
          <p:cNvPr id="7" name="Group 76"/>
          <p:cNvGraphicFramePr>
            <a:graphicFrameLocks/>
          </p:cNvGraphicFramePr>
          <p:nvPr>
            <p:extLst/>
          </p:nvPr>
        </p:nvGraphicFramePr>
        <p:xfrm>
          <a:off x="1422400" y="1508921"/>
          <a:ext cx="9651999" cy="4384356"/>
        </p:xfrm>
        <a:graphic>
          <a:graphicData uri="http://schemas.openxmlformats.org/drawingml/2006/table">
            <a:tbl>
              <a:tblPr/>
              <a:tblGrid>
                <a:gridCol w="3225161"/>
                <a:gridCol w="3225161"/>
                <a:gridCol w="3201677"/>
              </a:tblGrid>
              <a:tr h="1365301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4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855"/>
                          </a:solidFill>
                          <a:effectLst/>
                          <a:latin typeface="Proxima Nova" panose="02000506030000020004" pitchFamily="50" charset="0"/>
                          <a:cs typeface="Calibri" pitchFamily="34" charset="0"/>
                        </a:rPr>
                        <a:t>Out-of-pocket maximum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855"/>
                          </a:solidFill>
                          <a:effectLst/>
                          <a:latin typeface="Proxima Nova" panose="02000506030000020004" pitchFamily="50" charset="0"/>
                          <a:cs typeface="Calibri" pitchFamily="34" charset="0"/>
                        </a:rPr>
                        <a:t>Includes medical, mental health, R</a:t>
                      </a:r>
                      <a:r>
                        <a:rPr kumimoji="0" lang="en-US" sz="27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2855"/>
                          </a:solidFill>
                          <a:effectLst/>
                          <a:latin typeface="Proxima Nova" panose="02000506030000020004" pitchFamily="50" charset="0"/>
                          <a:cs typeface="Calibri" pitchFamily="34" charset="0"/>
                        </a:rPr>
                        <a:t>x</a:t>
                      </a:r>
                    </a:p>
                  </a:txBody>
                  <a:tcPr marL="121920" marR="121920" marT="45716" marB="45716" anchor="ctr" anchorCtr="1" horzOverflow="overflow">
                    <a:lnL w="12700" cap="flat" cmpd="sng" algn="ctr">
                      <a:solidFill>
                        <a:srgbClr val="DAA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AA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AA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AA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34287" marB="34287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34287" marB="34287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24784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7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855"/>
                          </a:solidFill>
                          <a:effectLst/>
                          <a:latin typeface="Proxima Nova" panose="02000506030000020004" pitchFamily="50" charset="0"/>
                          <a:ea typeface="+mn-ea"/>
                          <a:cs typeface="Calibri" pitchFamily="34" charset="0"/>
                        </a:rPr>
                        <a:t>UC Blue &amp; Gold HMO</a:t>
                      </a:r>
                      <a:r>
                        <a:rPr kumimoji="0" lang="en-US" sz="27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855"/>
                          </a:solidFill>
                          <a:effectLst/>
                          <a:latin typeface="Proxima Nova" panose="02000506030000020004" pitchFamily="50" charset="0"/>
                          <a:ea typeface="+mn-ea"/>
                          <a:cs typeface="Calibri" pitchFamily="34" charset="0"/>
                        </a:rPr>
                        <a:t> (Health Net)</a:t>
                      </a:r>
                    </a:p>
                  </a:txBody>
                  <a:tcPr marL="121920" marR="121920" marT="45716" marB="45716" anchor="ctr" anchorCtr="1" horzOverflow="overflow">
                    <a:lnL w="12700" cap="flat" cmpd="sng" algn="ctr">
                      <a:solidFill>
                        <a:srgbClr val="DAA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AA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AA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AA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855"/>
                          </a:solidFill>
                          <a:effectLst/>
                          <a:latin typeface="Proxima Nova" panose="02000506030000020004" pitchFamily="50" charset="0"/>
                          <a:cs typeface="Calibri" pitchFamily="34" charset="0"/>
                        </a:rPr>
                        <a:t>Kaiser Permanente*</a:t>
                      </a:r>
                    </a:p>
                  </a:txBody>
                  <a:tcPr marL="121920" marR="121920" marT="45716" marB="45716" anchor="ctr" anchorCtr="1" horzOverflow="overflow">
                    <a:lnL w="12700" cap="flat" cmpd="sng" algn="ctr">
                      <a:solidFill>
                        <a:srgbClr val="DAA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AA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AA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AA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855"/>
                          </a:solidFill>
                          <a:effectLst/>
                          <a:latin typeface="Proxima Nova" panose="02000506030000020004" pitchFamily="50" charset="0"/>
                          <a:cs typeface="Calibri" pitchFamily="34" charset="0"/>
                        </a:rPr>
                        <a:t>WHA</a:t>
                      </a:r>
                    </a:p>
                  </a:txBody>
                  <a:tcPr marL="121920" marR="121920" marT="45716" marB="45716" anchor="ctr" anchorCtr="1" horzOverflow="overflow">
                    <a:lnL w="12700" cap="flat" cmpd="sng" algn="ctr">
                      <a:solidFill>
                        <a:srgbClr val="DAA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AA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AA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AA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8560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855"/>
                          </a:solidFill>
                          <a:effectLst/>
                          <a:latin typeface="Proxima Nova" panose="02000506030000020004" pitchFamily="50" charset="0"/>
                          <a:cs typeface="Calibri" pitchFamily="34" charset="0"/>
                        </a:rPr>
                        <a:t>$1,000/person</a:t>
                      </a:r>
                    </a:p>
                  </a:txBody>
                  <a:tcPr marL="121920" marR="121920" marT="45716" marB="45716" anchor="ctr" anchorCtr="1" horzOverflow="overflow">
                    <a:lnL w="12700" cap="flat" cmpd="sng" algn="ctr">
                      <a:solidFill>
                        <a:srgbClr val="DAA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AA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AA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AA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27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855"/>
                          </a:solidFill>
                          <a:effectLst/>
                          <a:latin typeface="Proxima Nova" panose="02000506030000020004" pitchFamily="50" charset="0"/>
                          <a:ea typeface="+mn-ea"/>
                          <a:cs typeface="Calibri" pitchFamily="34" charset="0"/>
                        </a:rPr>
                        <a:t>$1,500/person</a:t>
                      </a:r>
                    </a:p>
                  </a:txBody>
                  <a:tcPr marL="121920" marR="121920" marT="45716" marB="45716" anchor="ctr" anchorCtr="1" horzOverflow="overflow">
                    <a:lnL w="12700" cap="flat" cmpd="sng" algn="ctr">
                      <a:solidFill>
                        <a:srgbClr val="DAA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AA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AA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AA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7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855"/>
                          </a:solidFill>
                          <a:effectLst/>
                          <a:latin typeface="Proxima Nova" panose="02000506030000020004" pitchFamily="50" charset="0"/>
                          <a:ea typeface="+mn-ea"/>
                          <a:cs typeface="Calibri" pitchFamily="34" charset="0"/>
                        </a:rPr>
                        <a:t>$1,000/person</a:t>
                      </a:r>
                    </a:p>
                  </a:txBody>
                  <a:tcPr marL="121920" marR="121920" marT="45716" marB="45716" anchor="ctr" anchorCtr="1" horzOverflow="overflow">
                    <a:lnL w="12700" cap="flat" cmpd="sng" algn="ctr">
                      <a:solidFill>
                        <a:srgbClr val="DAA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AA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AA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AA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8560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7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855"/>
                          </a:solidFill>
                          <a:effectLst/>
                          <a:latin typeface="Proxima Nova" panose="02000506030000020004" pitchFamily="50" charset="0"/>
                          <a:ea typeface="+mn-ea"/>
                          <a:cs typeface="Calibri" pitchFamily="34" charset="0"/>
                        </a:rPr>
                        <a:t>$3,000/family</a:t>
                      </a:r>
                    </a:p>
                  </a:txBody>
                  <a:tcPr marL="121920" marR="121920" marT="45716" marB="45716" anchor="ctr" anchorCtr="1" horzOverflow="overflow">
                    <a:lnL w="12700" cap="flat" cmpd="sng" algn="ctr">
                      <a:solidFill>
                        <a:srgbClr val="DAA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AA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AA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AA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27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855"/>
                          </a:solidFill>
                          <a:effectLst/>
                          <a:latin typeface="Proxima Nova" panose="02000506030000020004" pitchFamily="50" charset="0"/>
                          <a:ea typeface="+mn-ea"/>
                          <a:cs typeface="Calibri" pitchFamily="34" charset="0"/>
                        </a:rPr>
                        <a:t>$3,000/family</a:t>
                      </a:r>
                    </a:p>
                  </a:txBody>
                  <a:tcPr marL="121920" marR="121920" marT="45716" marB="45716" anchor="ctr" anchorCtr="1" horzOverflow="overflow">
                    <a:lnL w="12700" cap="flat" cmpd="sng" algn="ctr">
                      <a:solidFill>
                        <a:srgbClr val="DAA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AA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AA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AA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7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855"/>
                          </a:solidFill>
                          <a:effectLst/>
                          <a:latin typeface="Proxima Nova" panose="02000506030000020004" pitchFamily="50" charset="0"/>
                          <a:ea typeface="+mn-ea"/>
                          <a:cs typeface="Calibri" pitchFamily="34" charset="0"/>
                        </a:rPr>
                        <a:t>$3,000/family</a:t>
                      </a:r>
                    </a:p>
                  </a:txBody>
                  <a:tcPr marL="121920" marR="121920" marT="45716" marB="45716" anchor="ctr" anchorCtr="1" horzOverflow="overflow">
                    <a:lnL w="12700" cap="flat" cmpd="sng" algn="ctr">
                      <a:solidFill>
                        <a:srgbClr val="DAA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AA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AA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AA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524000" y="5984558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i="1" dirty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* Kaiser maximum does not include Optum </a:t>
            </a:r>
            <a:r>
              <a:rPr lang="en-US" sz="2400" i="1" dirty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copayments</a:t>
            </a:r>
            <a:endParaRPr lang="en-US" sz="2400" i="1" dirty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7990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Kaiser Permanente</a:t>
            </a:r>
          </a:p>
        </p:txBody>
      </p:sp>
      <p:sp>
        <p:nvSpPr>
          <p:cNvPr id="27652" name="Rectangle 5"/>
          <p:cNvSpPr>
            <a:spLocks noGrp="1" noChangeArrowheads="1"/>
          </p:cNvSpPr>
          <p:nvPr>
            <p:ph idx="1"/>
          </p:nvPr>
        </p:nvSpPr>
        <p:spPr>
          <a:xfrm>
            <a:off x="563880" y="2997201"/>
            <a:ext cx="10972800" cy="4368799"/>
          </a:xfrm>
        </p:spPr>
        <p:txBody>
          <a:bodyPr>
            <a:normAutofit/>
          </a:bodyPr>
          <a:lstStyle/>
          <a:p>
            <a:r>
              <a:rPr lang="en-US" dirty="0" smtClean="0"/>
              <a:t>Kaiser Foundation Health Plan contracts with one large group, the Permanente Medical Group</a:t>
            </a:r>
          </a:p>
          <a:p>
            <a:r>
              <a:rPr lang="en-US" dirty="0" smtClean="0">
                <a:sym typeface="ZapfDingbats BT" pitchFamily="2" charset="2"/>
              </a:rPr>
              <a:t>Clinics tend to offer pharmacies, imaging, laboratories, urgent care all at one location</a:t>
            </a:r>
            <a:endParaRPr lang="en-US" dirty="0" smtClean="0"/>
          </a:p>
          <a:p>
            <a:r>
              <a:rPr lang="en-US" dirty="0" smtClean="0"/>
              <a:t>Classes, pamphlets, and videos on a wide variety of health topics; online weight, stress management &amp; nutrition programs</a:t>
            </a:r>
          </a:p>
          <a:p>
            <a:r>
              <a:rPr lang="en-US" dirty="0" smtClean="0"/>
              <a:t>No cost access to wellness coaches by phone </a:t>
            </a:r>
          </a:p>
        </p:txBody>
      </p:sp>
      <p:sp>
        <p:nvSpPr>
          <p:cNvPr id="2662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6DA05-734F-4D19-B44E-47C1E8BCF228}" type="slidenum">
              <a:rPr lang="en-US" smtClean="0"/>
              <a:pPr/>
              <a:t>19</a:t>
            </a:fld>
            <a:endParaRPr lang="en-US" dirty="0"/>
          </a:p>
        </p:txBody>
      </p:sp>
      <p:pic>
        <p:nvPicPr>
          <p:cNvPr id="1026" name="Picture 2" descr="Image result for kaiser permanent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44537" y="1056285"/>
            <a:ext cx="2092143" cy="17980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144770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idx="1"/>
          </p:nvPr>
        </p:nvSpPr>
        <p:spPr>
          <a:xfrm>
            <a:off x="2235200" y="1701800"/>
            <a:ext cx="8940800" cy="4267200"/>
          </a:xfrm>
        </p:spPr>
        <p:txBody>
          <a:bodyPr>
            <a:normAutofit/>
          </a:bodyPr>
          <a:lstStyle/>
          <a:p>
            <a:r>
              <a:rPr lang="en-US" dirty="0" smtClean="0"/>
              <a:t>Your options</a:t>
            </a:r>
          </a:p>
          <a:p>
            <a:pPr lvl="1"/>
            <a:r>
              <a:rPr lang="en-US" dirty="0" smtClean="0"/>
              <a:t>Changes for next year to be noted</a:t>
            </a:r>
          </a:p>
          <a:p>
            <a:r>
              <a:rPr lang="en-US" dirty="0" smtClean="0"/>
              <a:t>Pre-paid medical plans</a:t>
            </a:r>
          </a:p>
          <a:p>
            <a:pPr lvl="1"/>
            <a:r>
              <a:rPr lang="en-US" dirty="0" smtClean="0"/>
              <a:t>Medical/R</a:t>
            </a:r>
            <a:r>
              <a:rPr lang="en-US" baseline="-25000" dirty="0" smtClean="0"/>
              <a:t>x </a:t>
            </a:r>
            <a:r>
              <a:rPr lang="en-US" dirty="0" smtClean="0"/>
              <a:t>/behavioral health</a:t>
            </a:r>
          </a:p>
          <a:p>
            <a:r>
              <a:rPr lang="en-US" dirty="0" smtClean="0"/>
              <a:t>PPO insurance plans</a:t>
            </a:r>
          </a:p>
          <a:p>
            <a:pPr lvl="1"/>
            <a:r>
              <a:rPr lang="en-US" dirty="0"/>
              <a:t>Medical/R</a:t>
            </a:r>
            <a:r>
              <a:rPr lang="en-US" baseline="-25000" dirty="0"/>
              <a:t>x </a:t>
            </a:r>
            <a:r>
              <a:rPr lang="en-US" dirty="0" smtClean="0"/>
              <a:t>/behavioral health</a:t>
            </a:r>
            <a:endParaRPr lang="en-US" dirty="0"/>
          </a:p>
          <a:p>
            <a:r>
              <a:rPr lang="en-US" dirty="0" smtClean="0"/>
              <a:t>Conclusion</a:t>
            </a:r>
          </a:p>
        </p:txBody>
      </p:sp>
      <p:sp>
        <p:nvSpPr>
          <p:cNvPr id="409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C1D8D-7D4D-433A-84BF-F1F752A8B4F7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51953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8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Kaiser Permanente</a:t>
            </a:r>
          </a:p>
        </p:txBody>
      </p:sp>
      <p:sp>
        <p:nvSpPr>
          <p:cNvPr id="28676" name="Rectangle 9"/>
          <p:cNvSpPr>
            <a:spLocks noGrp="1" noChangeArrowheads="1"/>
          </p:cNvSpPr>
          <p:nvPr>
            <p:ph idx="1"/>
          </p:nvPr>
        </p:nvSpPr>
        <p:spPr>
          <a:xfrm>
            <a:off x="289560" y="1549831"/>
            <a:ext cx="9753600" cy="2453639"/>
          </a:xfrm>
        </p:spPr>
        <p:txBody>
          <a:bodyPr>
            <a:noAutofit/>
          </a:bodyPr>
          <a:lstStyle/>
          <a:p>
            <a:r>
              <a:rPr lang="en-US" sz="3200" dirty="0" smtClean="0"/>
              <a:t>Advanced electronic medical records, online tools</a:t>
            </a:r>
          </a:p>
          <a:p>
            <a:pPr lvl="1"/>
            <a:r>
              <a:rPr lang="en-US" sz="2800" dirty="0" smtClean="0"/>
              <a:t>My Health Manager mobile app</a:t>
            </a:r>
          </a:p>
          <a:p>
            <a:r>
              <a:rPr lang="en-US" sz="3200" dirty="0" smtClean="0"/>
              <a:t>Discount programs</a:t>
            </a:r>
          </a:p>
          <a:p>
            <a:pPr lvl="1"/>
            <a:r>
              <a:rPr lang="en-US" sz="2800" dirty="0" smtClean="0"/>
              <a:t>Massage therapy, fitness club, vitamins, books &amp; videos, etc.</a:t>
            </a:r>
          </a:p>
          <a:p>
            <a:r>
              <a:rPr lang="en-US" sz="3200" dirty="0" smtClean="0"/>
              <a:t>Disease management programs</a:t>
            </a:r>
            <a:endParaRPr lang="en-US" sz="3200" dirty="0"/>
          </a:p>
        </p:txBody>
      </p:sp>
      <p:sp>
        <p:nvSpPr>
          <p:cNvPr id="2765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35EA9-265C-4BD6-9B56-F40D5729B815}" type="slidenum">
              <a:rPr lang="en-US" smtClean="0"/>
              <a:pPr/>
              <a:t>20</a:t>
            </a:fld>
            <a:endParaRPr lang="en-US" dirty="0"/>
          </a:p>
        </p:txBody>
      </p:sp>
      <p:pic>
        <p:nvPicPr>
          <p:cNvPr id="7" name="Picture 2" descr="Image result for kaiser permanent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95003" y="902278"/>
            <a:ext cx="2092143" cy="17980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868487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Kaiser Permanente</a:t>
            </a:r>
          </a:p>
        </p:txBody>
      </p:sp>
      <p:sp>
        <p:nvSpPr>
          <p:cNvPr id="28676" name="Rectangle 5"/>
          <p:cNvSpPr>
            <a:spLocks noGrp="1" noChangeArrowheads="1"/>
          </p:cNvSpPr>
          <p:nvPr>
            <p:ph idx="1"/>
          </p:nvPr>
        </p:nvSpPr>
        <p:spPr>
          <a:xfrm>
            <a:off x="173129" y="1847427"/>
            <a:ext cx="9214711" cy="5010573"/>
          </a:xfrm>
        </p:spPr>
        <p:txBody>
          <a:bodyPr>
            <a:normAutofit/>
          </a:bodyPr>
          <a:lstStyle/>
          <a:p>
            <a:r>
              <a:rPr lang="en-US" dirty="0" smtClean="0"/>
              <a:t>Mental health:  two choices</a:t>
            </a:r>
          </a:p>
          <a:p>
            <a:pPr lvl="1"/>
            <a:r>
              <a:rPr lang="en-US" dirty="0" smtClean="0"/>
              <a:t>Go through PCP:  $10 for group therapy</a:t>
            </a:r>
          </a:p>
          <a:p>
            <a:pPr lvl="1"/>
            <a:r>
              <a:rPr lang="en-US" dirty="0" smtClean="0"/>
              <a:t>And/or use Optum</a:t>
            </a:r>
          </a:p>
          <a:p>
            <a:pPr lvl="2"/>
            <a:r>
              <a:rPr lang="en-US" dirty="0" smtClean="0"/>
              <a:t>Use Kaiser pharmacies for meds prescribed by Optum psychiatrists</a:t>
            </a:r>
          </a:p>
          <a:p>
            <a:r>
              <a:rPr lang="en-US" dirty="0" smtClean="0"/>
              <a:t>R</a:t>
            </a:r>
            <a:r>
              <a:rPr lang="en-US" baseline="-25000" dirty="0" smtClean="0"/>
              <a:t>x</a:t>
            </a:r>
            <a:r>
              <a:rPr lang="en-US" dirty="0" smtClean="0"/>
              <a:t>:  30-/60-/100-day supplies at 1x/2x/3x copays</a:t>
            </a:r>
          </a:p>
          <a:p>
            <a:pPr lvl="1"/>
            <a:r>
              <a:rPr lang="en-US" dirty="0" smtClean="0"/>
              <a:t>Use Kaiser pharmacies</a:t>
            </a:r>
          </a:p>
          <a:p>
            <a:pPr lvl="1"/>
            <a:r>
              <a:rPr lang="en-US" dirty="0" smtClean="0"/>
              <a:t>Mail order:  100-day supply for 2x copays</a:t>
            </a:r>
          </a:p>
        </p:txBody>
      </p:sp>
      <p:sp>
        <p:nvSpPr>
          <p:cNvPr id="2867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1E430-2F5E-4641-8D81-C76D7872BF90}" type="slidenum">
              <a:rPr lang="en-US" smtClean="0"/>
              <a:pPr/>
              <a:t>21</a:t>
            </a:fld>
            <a:endParaRPr lang="en-US" dirty="0"/>
          </a:p>
        </p:txBody>
      </p:sp>
      <p:pic>
        <p:nvPicPr>
          <p:cNvPr id="7" name="Picture 2" descr="Image result for kaiser permanent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95003" y="1212683"/>
            <a:ext cx="2092143" cy="17980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Content Placeholder 2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41730" y="3466029"/>
            <a:ext cx="3105677" cy="11323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35966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Kaiser Permanente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19890" y="2508911"/>
            <a:ext cx="10515600" cy="3307811"/>
          </a:xfrm>
        </p:spPr>
        <p:txBody>
          <a:bodyPr>
            <a:normAutofit/>
          </a:bodyPr>
          <a:lstStyle/>
          <a:p>
            <a:pPr fontAlgn="auto"/>
            <a:r>
              <a:rPr lang="en-US" sz="2800" dirty="0" smtClean="0"/>
              <a:t>Chiropractic/acupuncture</a:t>
            </a:r>
          </a:p>
          <a:p>
            <a:pPr lvl="1" fontAlgn="auto"/>
            <a:r>
              <a:rPr lang="en-US" sz="2400" dirty="0" smtClean="0"/>
              <a:t>24 visits/person/year combined for $15 copayment; self-refer to </a:t>
            </a:r>
            <a:r>
              <a:rPr lang="en-US" sz="2400" b="1" dirty="0" smtClean="0"/>
              <a:t>American Specialty </a:t>
            </a:r>
            <a:r>
              <a:rPr lang="en-US" sz="2400" dirty="0" smtClean="0"/>
              <a:t>providers</a:t>
            </a:r>
            <a:endParaRPr lang="en-US" sz="2400" i="1" dirty="0" smtClean="0"/>
          </a:p>
          <a:p>
            <a:pPr lvl="1" fontAlgn="auto"/>
            <a:r>
              <a:rPr lang="en-US" sz="2400" dirty="0" smtClean="0"/>
              <a:t>$20 for Permanente acupuncturists</a:t>
            </a:r>
          </a:p>
          <a:p>
            <a:r>
              <a:rPr lang="en-US" sz="2800" dirty="0" smtClean="0"/>
              <a:t>Allergy </a:t>
            </a:r>
            <a:r>
              <a:rPr lang="en-US" sz="2800" dirty="0"/>
              <a:t>shots:  $5</a:t>
            </a:r>
          </a:p>
          <a:p>
            <a:r>
              <a:rPr lang="en-US" sz="2800" dirty="0" smtClean="0"/>
              <a:t>No </a:t>
            </a:r>
            <a:r>
              <a:rPr lang="en-US" sz="2800" dirty="0"/>
              <a:t>DME outside service </a:t>
            </a:r>
            <a:r>
              <a:rPr lang="en-US" sz="2800" dirty="0" smtClean="0"/>
              <a:t>area</a:t>
            </a:r>
          </a:p>
          <a:p>
            <a:pPr marL="48767" indent="0">
              <a:buNone/>
            </a:pP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824ACE-6DFA-49C7-A722-8E21F3498F6A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  <p:pic>
        <p:nvPicPr>
          <p:cNvPr id="8" name="Picture 2" descr="Image result for kaiser permanent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94218" y="979596"/>
            <a:ext cx="2092143" cy="17980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63099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2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5867" dirty="0"/>
              <a:t>UC Blue &amp; Gold HMO</a:t>
            </a:r>
          </a:p>
        </p:txBody>
      </p:sp>
      <p:sp>
        <p:nvSpPr>
          <p:cNvPr id="24580" name="Rectangle 5"/>
          <p:cNvSpPr>
            <a:spLocks noGrp="1" noChangeArrowheads="1"/>
          </p:cNvSpPr>
          <p:nvPr>
            <p:ph idx="1"/>
          </p:nvPr>
        </p:nvSpPr>
        <p:spPr>
          <a:xfrm>
            <a:off x="228600" y="2336305"/>
            <a:ext cx="10769600" cy="48768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3200" dirty="0"/>
              <a:t>Large provider network, available across urban CA</a:t>
            </a:r>
          </a:p>
          <a:p>
            <a:pPr eaLnBrk="1" hangingPunct="1">
              <a:lnSpc>
                <a:spcPct val="90000"/>
              </a:lnSpc>
            </a:pPr>
            <a:r>
              <a:rPr lang="en-US" sz="3200" dirty="0"/>
              <a:t>Decision Power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800" dirty="0"/>
              <a:t>Track your health issues/knowledge base; </a:t>
            </a:r>
            <a:r>
              <a:rPr lang="en-US" sz="2800" dirty="0" err="1"/>
              <a:t>CareAlerts</a:t>
            </a:r>
            <a:endParaRPr lang="en-US" sz="2800" dirty="0"/>
          </a:p>
          <a:p>
            <a:pPr lvl="1" eaLnBrk="1" hangingPunct="1">
              <a:lnSpc>
                <a:spcPct val="90000"/>
              </a:lnSpc>
            </a:pPr>
            <a:r>
              <a:rPr lang="en-US" sz="2800" dirty="0"/>
              <a:t>Health coach (nurse, respiratory therapist, dietician)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800" dirty="0"/>
              <a:t>24-hour nurse line, case managers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800" dirty="0"/>
              <a:t>I</a:t>
            </a:r>
            <a:r>
              <a:rPr lang="en-US" sz="2800" dirty="0"/>
              <a:t>n-home biometric monitoring for those with heart disease/COPD</a:t>
            </a:r>
          </a:p>
          <a:p>
            <a:pPr>
              <a:lnSpc>
                <a:spcPct val="90000"/>
              </a:lnSpc>
            </a:pPr>
            <a:r>
              <a:rPr lang="en-US" sz="3200" dirty="0">
                <a:sym typeface="ZapfDingbats BT" pitchFamily="2" charset="2"/>
              </a:rPr>
              <a:t>UC-dedicated </a:t>
            </a:r>
            <a:r>
              <a:rPr lang="en-US" sz="3200" dirty="0">
                <a:sym typeface="ZapfDingbats BT" pitchFamily="2" charset="2"/>
              </a:rPr>
              <a:t>customer </a:t>
            </a:r>
            <a:r>
              <a:rPr lang="en-US" sz="3200" dirty="0">
                <a:sym typeface="ZapfDingbats BT" pitchFamily="2" charset="2"/>
              </a:rPr>
              <a:t>s</a:t>
            </a:r>
            <a:r>
              <a:rPr lang="en-US" sz="3200" dirty="0">
                <a:sym typeface="ZapfDingbats BT" pitchFamily="2" charset="2"/>
              </a:rPr>
              <a:t>ervice</a:t>
            </a:r>
            <a:endParaRPr lang="en-US" sz="3200" dirty="0"/>
          </a:p>
        </p:txBody>
      </p:sp>
      <p:sp>
        <p:nvSpPr>
          <p:cNvPr id="2355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0AF0FF-CC0F-458B-B4EF-BA3359029EED}" type="slidenum">
              <a:rPr lang="en-US"/>
              <a:pPr>
                <a:defRPr/>
              </a:pPr>
              <a:t>23</a:t>
            </a:fld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37693" y="1127879"/>
            <a:ext cx="3749453" cy="9064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825129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21" name="Rectangle 9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5867" dirty="0"/>
              <a:t>UC Blue &amp; Gold HMO</a:t>
            </a:r>
            <a:endParaRPr lang="en-US" sz="3200" dirty="0"/>
          </a:p>
        </p:txBody>
      </p:sp>
      <p:sp>
        <p:nvSpPr>
          <p:cNvPr id="25604" name="Rectangle 10"/>
          <p:cNvSpPr>
            <a:spLocks noGrp="1" noChangeArrowheads="1"/>
          </p:cNvSpPr>
          <p:nvPr>
            <p:ph idx="1"/>
          </p:nvPr>
        </p:nvSpPr>
        <p:spPr>
          <a:xfrm>
            <a:off x="274320" y="2015630"/>
            <a:ext cx="10972800" cy="4876800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b="1" dirty="0"/>
              <a:t>Omada Health </a:t>
            </a:r>
            <a:r>
              <a:rPr lang="en-US" dirty="0"/>
              <a:t>weight loss and management program </a:t>
            </a:r>
            <a:r>
              <a:rPr lang="en-US" dirty="0" smtClean="0"/>
              <a:t>(for those with diabetes and heart risks) includes scale</a:t>
            </a:r>
            <a:endParaRPr lang="en-US" b="1" dirty="0" smtClean="0">
              <a:solidFill>
                <a:srgbClr val="00B050"/>
              </a:solidFill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 smtClean="0"/>
              <a:t>Disease </a:t>
            </a:r>
            <a:r>
              <a:rPr lang="en-US" dirty="0"/>
              <a:t>Management programs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 smtClean="0"/>
              <a:t>Discount programs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dirty="0" smtClean="0"/>
              <a:t>Massage therapy, fitness centers, vitamins, books, videos, etc.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b="1" dirty="0" smtClean="0"/>
              <a:t>Quit </a:t>
            </a:r>
            <a:r>
              <a:rPr lang="en-US" b="1" dirty="0"/>
              <a:t>for Life </a:t>
            </a:r>
            <a:r>
              <a:rPr lang="en-US" dirty="0"/>
              <a:t>program:  Smoking cessation </a:t>
            </a:r>
            <a:r>
              <a:rPr lang="en-US" dirty="0" smtClean="0"/>
              <a:t>program</a:t>
            </a:r>
            <a:endParaRPr lang="en-US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 smtClean="0"/>
              <a:t>Telehealth no copay consults </a:t>
            </a:r>
            <a:r>
              <a:rPr lang="en-US" dirty="0"/>
              <a:t>24/7 </a:t>
            </a:r>
            <a:r>
              <a:rPr lang="en-US" dirty="0" smtClean="0"/>
              <a:t>through </a:t>
            </a:r>
            <a:r>
              <a:rPr lang="en-US" b="1" dirty="0" err="1" smtClean="0"/>
              <a:t>Teladoc</a:t>
            </a:r>
            <a:endParaRPr lang="en-US" b="1" dirty="0"/>
          </a:p>
        </p:txBody>
      </p:sp>
      <p:sp>
        <p:nvSpPr>
          <p:cNvPr id="2457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F67805-51CE-4E68-ABD4-F66EB812E57B}" type="slidenum">
              <a:rPr lang="en-US"/>
              <a:pPr>
                <a:defRPr/>
              </a:pPr>
              <a:t>24</a:t>
            </a:fld>
            <a:endParaRPr lang="en-US" dirty="0"/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0120" y="967541"/>
            <a:ext cx="3749453" cy="9064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579092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21" name="Rectangle 9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5867" dirty="0"/>
              <a:t>UC Blue &amp; Gold HMO</a:t>
            </a:r>
            <a:endParaRPr lang="en-US" sz="3200" dirty="0"/>
          </a:p>
        </p:txBody>
      </p:sp>
      <p:sp>
        <p:nvSpPr>
          <p:cNvPr id="25604" name="Rectangle 10"/>
          <p:cNvSpPr>
            <a:spLocks noGrp="1" noChangeArrowheads="1"/>
          </p:cNvSpPr>
          <p:nvPr>
            <p:ph idx="1"/>
          </p:nvPr>
        </p:nvSpPr>
        <p:spPr>
          <a:xfrm>
            <a:off x="280850" y="2529109"/>
            <a:ext cx="10515600" cy="5010573"/>
          </a:xfrm>
        </p:spPr>
        <p:txBody>
          <a:bodyPr>
            <a:normAutofit/>
          </a:bodyPr>
          <a:lstStyle/>
          <a:p>
            <a:pPr fontAlgn="auto"/>
            <a:r>
              <a:rPr lang="en-US" dirty="0"/>
              <a:t>Chiropractic/acupuncture</a:t>
            </a:r>
          </a:p>
          <a:p>
            <a:pPr lvl="1" fontAlgn="auto"/>
            <a:r>
              <a:rPr lang="en-US" dirty="0"/>
              <a:t>24 visits/person/year combined for $20 copayment; self-refer to </a:t>
            </a:r>
            <a:r>
              <a:rPr lang="en-US" b="1" dirty="0"/>
              <a:t>American </a:t>
            </a:r>
            <a:r>
              <a:rPr lang="en-US" b="1" dirty="0" smtClean="0"/>
              <a:t>Specialty </a:t>
            </a:r>
            <a:r>
              <a:rPr lang="en-US" dirty="0" smtClean="0"/>
              <a:t>providers</a:t>
            </a:r>
            <a:endParaRPr lang="en-US" i="1" dirty="0"/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Online tools include a mobile app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Allergy shots $20</a:t>
            </a:r>
          </a:p>
          <a:p>
            <a:pPr>
              <a:lnSpc>
                <a:spcPct val="90000"/>
              </a:lnSpc>
            </a:pPr>
            <a:r>
              <a:rPr lang="en-US" dirty="0"/>
              <a:t>Pharmacy Benefit Manager:  </a:t>
            </a:r>
            <a:r>
              <a:rPr lang="en-US" b="1" dirty="0" smtClean="0"/>
              <a:t>CVS/Caremark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New for 2019:  </a:t>
            </a:r>
            <a:r>
              <a:rPr lang="en-US" b="1" dirty="0" smtClean="0"/>
              <a:t>CVS </a:t>
            </a:r>
            <a:r>
              <a:rPr lang="en-US" b="1" dirty="0" err="1" smtClean="0"/>
              <a:t>MinuteClinics</a:t>
            </a:r>
            <a:r>
              <a:rPr lang="en-US" dirty="0" smtClean="0"/>
              <a:t> $20/visit</a:t>
            </a:r>
            <a:endParaRPr lang="en-US" b="1" dirty="0" smtClean="0"/>
          </a:p>
          <a:p>
            <a:pPr>
              <a:lnSpc>
                <a:spcPct val="90000"/>
              </a:lnSpc>
            </a:pPr>
            <a:r>
              <a:rPr lang="en-US" b="1" dirty="0"/>
              <a:t>Be sure to specify a PCP when choosing this </a:t>
            </a:r>
            <a:r>
              <a:rPr lang="en-US" b="1" dirty="0" smtClean="0"/>
              <a:t>plan</a:t>
            </a:r>
            <a:endParaRPr lang="en-US" b="1" dirty="0"/>
          </a:p>
        </p:txBody>
      </p:sp>
      <p:sp>
        <p:nvSpPr>
          <p:cNvPr id="2457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F67805-51CE-4E68-ABD4-F66EB812E57B}" type="slidenum">
              <a:rPr lang="en-US"/>
              <a:pPr>
                <a:defRPr/>
              </a:pPr>
              <a:t>25</a:t>
            </a:fld>
            <a:endParaRPr lang="en-US" dirty="0"/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37693" y="1044259"/>
            <a:ext cx="3749453" cy="9064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68560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About PPOs</a:t>
            </a:r>
          </a:p>
        </p:txBody>
      </p:sp>
      <p:sp>
        <p:nvSpPr>
          <p:cNvPr id="15364" name="Rectangle 5"/>
          <p:cNvSpPr>
            <a:spLocks noGrp="1" noChangeArrowheads="1"/>
          </p:cNvSpPr>
          <p:nvPr>
            <p:ph idx="1"/>
          </p:nvPr>
        </p:nvSpPr>
        <p:spPr>
          <a:xfrm>
            <a:off x="914400" y="1498600"/>
            <a:ext cx="10363200" cy="52832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3200" dirty="0"/>
              <a:t>Insurance; no providers are pre-paid</a:t>
            </a:r>
          </a:p>
          <a:p>
            <a:pPr eaLnBrk="1" hangingPunct="1">
              <a:lnSpc>
                <a:spcPct val="90000"/>
              </a:lnSpc>
            </a:pPr>
            <a:r>
              <a:rPr lang="en-US" sz="3200" dirty="0"/>
              <a:t>Members self-refer to medical providers</a:t>
            </a:r>
          </a:p>
          <a:p>
            <a:pPr eaLnBrk="1" hangingPunct="1">
              <a:lnSpc>
                <a:spcPct val="90000"/>
              </a:lnSpc>
            </a:pPr>
            <a:r>
              <a:rPr lang="en-US" sz="3200" dirty="0"/>
              <a:t>Coverage for contracting providers is greater than for those with no contract</a:t>
            </a:r>
          </a:p>
          <a:p>
            <a:pPr lvl="1">
              <a:lnSpc>
                <a:spcPct val="90000"/>
              </a:lnSpc>
            </a:pPr>
            <a:r>
              <a:rPr lang="en-US" sz="2800" dirty="0"/>
              <a:t>Contracting providers are </a:t>
            </a:r>
            <a:r>
              <a:rPr lang="en-US" sz="2800" b="1" dirty="0">
                <a:solidFill>
                  <a:srgbClr val="3366CC"/>
                </a:solidFill>
              </a:rPr>
              <a:t>Preferred Providers</a:t>
            </a:r>
          </a:p>
          <a:p>
            <a:pPr lvl="1">
              <a:lnSpc>
                <a:spcPct val="90000"/>
              </a:lnSpc>
            </a:pPr>
            <a:r>
              <a:rPr lang="en-US" sz="2800" dirty="0"/>
              <a:t>When hospitalized make sure surgeon, anesthesiologist, radiologist, etc. are preferred</a:t>
            </a:r>
          </a:p>
          <a:p>
            <a:pPr>
              <a:lnSpc>
                <a:spcPct val="90000"/>
              </a:lnSpc>
            </a:pPr>
            <a:r>
              <a:rPr lang="en-US" sz="3200" dirty="0"/>
              <a:t>Coverage is generally world-wide</a:t>
            </a:r>
          </a:p>
        </p:txBody>
      </p:sp>
      <p:sp>
        <p:nvSpPr>
          <p:cNvPr id="1433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1A03BC-8B03-418F-9BE2-FBF0F9AFF775}" type="slidenum">
              <a:rPr lang="en-US"/>
              <a:pPr>
                <a:defRPr/>
              </a:pPr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11732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Advantages of PPOs </a:t>
            </a:r>
            <a:r>
              <a:rPr lang="en-US" b="0" i="0" dirty="0" smtClean="0">
                <a:sym typeface="Wingdings" pitchFamily="2" charset="2"/>
              </a:rPr>
              <a:t></a:t>
            </a:r>
            <a:endParaRPr lang="en-US" b="0" i="0" dirty="0" smtClean="0"/>
          </a:p>
        </p:txBody>
      </p:sp>
      <p:sp>
        <p:nvSpPr>
          <p:cNvPr id="16388" name="Rectangle 5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sz="3733" dirty="0"/>
              <a:t>No need </a:t>
            </a:r>
            <a:r>
              <a:rPr lang="en-US" sz="3733" dirty="0"/>
              <a:t>to designate a </a:t>
            </a:r>
            <a:r>
              <a:rPr lang="en-US" sz="3733" dirty="0"/>
              <a:t>PCP or stay within a medical group</a:t>
            </a:r>
          </a:p>
          <a:p>
            <a:pPr>
              <a:lnSpc>
                <a:spcPct val="90000"/>
              </a:lnSpc>
            </a:pPr>
            <a:r>
              <a:rPr lang="en-US" sz="3733" dirty="0"/>
              <a:t>Care can be received anywhere, mostly without referrals or authorizations</a:t>
            </a:r>
          </a:p>
          <a:p>
            <a:pPr>
              <a:lnSpc>
                <a:spcPct val="90000"/>
              </a:lnSpc>
            </a:pPr>
            <a:r>
              <a:rPr lang="en-US" sz="3733" dirty="0"/>
              <a:t>Preferred providers cannot charge above contract rates (no </a:t>
            </a:r>
            <a:r>
              <a:rPr lang="en-US" sz="3733" b="1" dirty="0">
                <a:solidFill>
                  <a:srgbClr val="3366CC"/>
                </a:solidFill>
              </a:rPr>
              <a:t>balance billing</a:t>
            </a:r>
            <a:r>
              <a:rPr lang="en-US" sz="3733" dirty="0"/>
              <a:t>)</a:t>
            </a:r>
          </a:p>
          <a:p>
            <a:pPr>
              <a:lnSpc>
                <a:spcPct val="90000"/>
              </a:lnSpc>
            </a:pPr>
            <a:r>
              <a:rPr lang="en-US" sz="3733" dirty="0"/>
              <a:t>Provider network is large in CA and nationally</a:t>
            </a:r>
          </a:p>
          <a:p>
            <a:pPr>
              <a:lnSpc>
                <a:spcPct val="90000"/>
              </a:lnSpc>
            </a:pPr>
            <a:r>
              <a:rPr lang="en-US" sz="3733" dirty="0"/>
              <a:t>Out-of-network coverage</a:t>
            </a:r>
            <a:endParaRPr lang="en-US" sz="3200" dirty="0"/>
          </a:p>
        </p:txBody>
      </p:sp>
      <p:sp>
        <p:nvSpPr>
          <p:cNvPr id="1536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279D4-4739-4219-90FF-FEE8EAA8875E}" type="slidenum">
              <a:rPr lang="en-US" smtClean="0"/>
              <a:pPr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3771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Limits of PPOs </a:t>
            </a:r>
            <a:r>
              <a:rPr lang="en-US" b="0" i="0" dirty="0" smtClean="0">
                <a:sym typeface="Wingdings" pitchFamily="2" charset="2"/>
              </a:rPr>
              <a:t></a:t>
            </a:r>
            <a:r>
              <a:rPr lang="en-US" dirty="0" smtClean="0"/>
              <a:t>	</a:t>
            </a:r>
          </a:p>
        </p:txBody>
      </p:sp>
      <p:sp>
        <p:nvSpPr>
          <p:cNvPr id="17412" name="Rectangle 5"/>
          <p:cNvSpPr>
            <a:spLocks noGrp="1" noChangeArrowheads="1"/>
          </p:cNvSpPr>
          <p:nvPr>
            <p:ph idx="1"/>
          </p:nvPr>
        </p:nvSpPr>
        <p:spPr>
          <a:xfrm>
            <a:off x="609600" y="1600200"/>
            <a:ext cx="7010401" cy="3454400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3733" dirty="0"/>
              <a:t>Other than preventive care, no coverage until deductible is met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3733" dirty="0"/>
              <a:t>Patients don’t know their out of pocket </a:t>
            </a:r>
            <a:r>
              <a:rPr lang="en-US" sz="3733" dirty="0"/>
              <a:t>costs in </a:t>
            </a:r>
            <a:r>
              <a:rPr lang="en-US" sz="3733" dirty="0"/>
              <a:t>advance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3733" dirty="0"/>
              <a:t>More </a:t>
            </a:r>
            <a:r>
              <a:rPr lang="en-US" sz="3733" dirty="0"/>
              <a:t>expensive to </a:t>
            </a:r>
            <a:r>
              <a:rPr lang="en-US" sz="3733" dirty="0"/>
              <a:t>use than HMOs; </a:t>
            </a:r>
            <a:r>
              <a:rPr lang="en-US" sz="3733" dirty="0"/>
              <a:t>members must keep track of medical </a:t>
            </a:r>
            <a:r>
              <a:rPr lang="en-US" sz="3733" dirty="0"/>
              <a:t>bills</a:t>
            </a:r>
          </a:p>
        </p:txBody>
      </p:sp>
      <p:sp>
        <p:nvSpPr>
          <p:cNvPr id="1638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E12482-9EEC-44B9-AB2E-E538FE51B300}" type="slidenum">
              <a:rPr lang="en-US"/>
              <a:pPr>
                <a:defRPr/>
              </a:pPr>
              <a:t>28</a:t>
            </a:fld>
            <a:endParaRPr lang="en-US" dirty="0"/>
          </a:p>
        </p:txBody>
      </p:sp>
      <p:sp>
        <p:nvSpPr>
          <p:cNvPr id="6" name="Rectangle 5"/>
          <p:cNvSpPr txBox="1">
            <a:spLocks noChangeArrowheads="1"/>
          </p:cNvSpPr>
          <p:nvPr/>
        </p:nvSpPr>
        <p:spPr>
          <a:xfrm>
            <a:off x="609600" y="4953000"/>
            <a:ext cx="11225619" cy="1625600"/>
          </a:xfrm>
          <a:prstGeom prst="rect">
            <a:avLst/>
          </a:prstGeom>
        </p:spPr>
        <p:txBody>
          <a:bodyPr vert="horz">
            <a:noAutofit/>
          </a:bodyPr>
          <a:lstStyle>
            <a:lvl1pPr marL="420624" indent="-384048" algn="l" rtl="0" eaLnBrk="1" latinLnBrk="0" hangingPunct="1">
              <a:spcBef>
                <a:spcPct val="20000"/>
              </a:spcBef>
              <a:spcAft>
                <a:spcPts val="600"/>
              </a:spcAft>
              <a:buClr>
                <a:srgbClr val="4FD1FF"/>
              </a:buClr>
              <a:buSzPct val="80000"/>
              <a:buFont typeface="Wingdings 2"/>
              <a:buChar char=""/>
              <a:defRPr kumimoji="0" sz="3000" kern="1200">
                <a:solidFill>
                  <a:schemeClr val="tx1"/>
                </a:solidFill>
                <a:effectLst/>
                <a:latin typeface="Calibri" pitchFamily="34" charset="0"/>
                <a:ea typeface="+mn-ea"/>
                <a:cs typeface="Calibri" pitchFamily="34" charset="0"/>
              </a:defRPr>
            </a:lvl1pPr>
            <a:lvl2pPr marL="722376" indent="-274320" algn="l" rtl="0" eaLnBrk="1" latinLnBrk="0" hangingPunct="1">
              <a:spcBef>
                <a:spcPct val="20000"/>
              </a:spcBef>
              <a:spcAft>
                <a:spcPts val="600"/>
              </a:spcAft>
              <a:buClr>
                <a:srgbClr val="4FD1FF"/>
              </a:buClr>
              <a:buSzPct val="90000"/>
              <a:buFont typeface="Wingdings 2"/>
              <a:buChar char=""/>
              <a:defRPr kumimoji="0" sz="2600" kern="1200">
                <a:solidFill>
                  <a:schemeClr val="tx1"/>
                </a:solidFill>
                <a:effectLst/>
                <a:latin typeface="Calibri" pitchFamily="34" charset="0"/>
                <a:ea typeface="+mn-ea"/>
                <a:cs typeface="Calibri" pitchFamily="34" charset="0"/>
              </a:defRPr>
            </a:lvl2pPr>
            <a:lvl3pPr marL="1005840" indent="-256032" algn="l" rtl="0" eaLnBrk="1" latinLnBrk="0" hangingPunct="1">
              <a:spcBef>
                <a:spcPct val="20000"/>
              </a:spcBef>
              <a:spcAft>
                <a:spcPts val="600"/>
              </a:spcAft>
              <a:buClr>
                <a:srgbClr val="4FD1FF"/>
              </a:buClr>
              <a:buSzPct val="85000"/>
              <a:buFont typeface="Arial"/>
              <a:buChar char="○"/>
              <a:defRPr kumimoji="0" sz="2400" kern="1200">
                <a:solidFill>
                  <a:schemeClr val="tx1"/>
                </a:solidFill>
                <a:effectLst/>
                <a:latin typeface="Calibri" pitchFamily="34" charset="0"/>
                <a:ea typeface="+mn-ea"/>
                <a:cs typeface="Calibri" pitchFamily="34" charset="0"/>
              </a:defRPr>
            </a:lvl3pPr>
            <a:lvl4pPr marL="1280160" indent="-237744" algn="l" rtl="0" eaLnBrk="1" latinLnBrk="0" hangingPunct="1">
              <a:spcBef>
                <a:spcPct val="20000"/>
              </a:spcBef>
              <a:spcAft>
                <a:spcPts val="600"/>
              </a:spcAft>
              <a:buClr>
                <a:srgbClr val="4FD1FF"/>
              </a:buClr>
              <a:buSzPct val="90000"/>
              <a:buFont typeface="Wingdings 2"/>
              <a:buChar char=""/>
              <a:defRPr kumimoji="0" sz="2000" kern="1200">
                <a:solidFill>
                  <a:schemeClr val="tx1"/>
                </a:solidFill>
                <a:effectLst/>
                <a:latin typeface="Calibri" pitchFamily="34" charset="0"/>
                <a:ea typeface="+mn-ea"/>
                <a:cs typeface="Calibri" pitchFamily="34" charset="0"/>
              </a:defRPr>
            </a:lvl4pPr>
            <a:lvl5pPr marL="1490472" indent="-182880" algn="l" rtl="0" eaLnBrk="1" latinLnBrk="0" hangingPunct="1">
              <a:spcBef>
                <a:spcPct val="20000"/>
              </a:spcBef>
              <a:spcAft>
                <a:spcPts val="600"/>
              </a:spcAft>
              <a:buClr>
                <a:srgbClr val="4FD1FF"/>
              </a:buClr>
              <a:buSzPct val="100000"/>
              <a:buFont typeface="Arial"/>
              <a:buChar char="-"/>
              <a:defRPr kumimoji="0" sz="2000" kern="1200">
                <a:solidFill>
                  <a:schemeClr val="tx1"/>
                </a:solidFill>
                <a:effectLst/>
                <a:latin typeface="Calibri" pitchFamily="34" charset="0"/>
                <a:ea typeface="+mn-ea"/>
                <a:cs typeface="Calibri" pitchFamily="34" charset="0"/>
              </a:defRPr>
            </a:lvl5pPr>
            <a:lvl6pPr marL="1700784" indent="-18288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/>
              <a:buChar char="-"/>
              <a:defRPr kumimoji="0"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/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39696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/>
              <a:buChar char="▪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317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/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buClr>
                <a:srgbClr val="DAAA00"/>
              </a:buClr>
            </a:pPr>
            <a:r>
              <a:rPr lang="en-US" sz="2933" dirty="0">
                <a:solidFill>
                  <a:srgbClr val="002855"/>
                </a:solidFill>
                <a:latin typeface="Proxima Nova" panose="02000506030000020004" pitchFamily="50" charset="0"/>
              </a:rPr>
              <a:t>Out-of-network providers very expensive to use</a:t>
            </a:r>
          </a:p>
          <a:p>
            <a:pPr>
              <a:spcBef>
                <a:spcPts val="0"/>
              </a:spcBef>
              <a:buClr>
                <a:srgbClr val="DAAA00"/>
              </a:buClr>
            </a:pPr>
            <a:r>
              <a:rPr lang="en-US" sz="2933" b="1" dirty="0">
                <a:solidFill>
                  <a:srgbClr val="3366CC"/>
                </a:solidFill>
                <a:latin typeface="Proxima Nova" panose="02000506030000020004" pitchFamily="50" charset="0"/>
              </a:rPr>
              <a:t>Prior Authorization</a:t>
            </a:r>
            <a:r>
              <a:rPr lang="en-US" sz="2933" dirty="0">
                <a:solidFill>
                  <a:srgbClr val="3366CC"/>
                </a:solidFill>
                <a:latin typeface="Proxima Nova" panose="02000506030000020004" pitchFamily="50" charset="0"/>
              </a:rPr>
              <a:t> </a:t>
            </a:r>
            <a:r>
              <a:rPr lang="en-US" sz="2933" dirty="0">
                <a:solidFill>
                  <a:srgbClr val="002855"/>
                </a:solidFill>
                <a:latin typeface="Proxima Nova" panose="02000506030000020004" pitchFamily="50" charset="0"/>
              </a:rPr>
              <a:t>required for imaging, inpatient services, durable medical equipment, </a:t>
            </a:r>
            <a:r>
              <a:rPr lang="en-US" sz="2933" dirty="0">
                <a:solidFill>
                  <a:srgbClr val="002855"/>
                </a:solidFill>
                <a:latin typeface="Proxima Nova" panose="02000506030000020004" pitchFamily="50" charset="0"/>
              </a:rPr>
              <a:t>transplants, etc.</a:t>
            </a:r>
            <a:endParaRPr lang="en-US" sz="2933" dirty="0">
              <a:solidFill>
                <a:srgbClr val="002855"/>
              </a:solidFill>
              <a:latin typeface="Proxima Nova" panose="02000506030000020004" pitchFamily="50" charset="0"/>
            </a:endParaRPr>
          </a:p>
        </p:txBody>
      </p:sp>
      <p:pic>
        <p:nvPicPr>
          <p:cNvPr id="3075" name="Picture 3" descr="C:\Users\szsolbac\AppData\Local\Microsoft\Windows\Temporary Internet Files\Content.IE5\VLL24JRE\MC900293324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1" y="1553535"/>
            <a:ext cx="3222471" cy="28448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102588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2" name="Rectangle 5"/>
          <p:cNvSpPr>
            <a:spLocks noGrp="1" noChangeArrowheads="1"/>
          </p:cNvSpPr>
          <p:nvPr>
            <p:ph idx="1"/>
          </p:nvPr>
        </p:nvSpPr>
        <p:spPr>
          <a:xfrm>
            <a:off x="609600" y="2622791"/>
            <a:ext cx="10972800" cy="2787410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Large Preferred Provider network: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In California:  60,000+ </a:t>
            </a:r>
            <a:r>
              <a:rPr lang="en-US" u="sng" dirty="0" smtClean="0"/>
              <a:t>Blue Cross</a:t>
            </a:r>
            <a:r>
              <a:rPr lang="en-US" dirty="0" smtClean="0"/>
              <a:t> network </a:t>
            </a:r>
            <a:r>
              <a:rPr lang="en-US" b="1" dirty="0" smtClean="0">
                <a:solidFill>
                  <a:srgbClr val="3366CC"/>
                </a:solidFill>
              </a:rPr>
              <a:t>Anthem</a:t>
            </a:r>
            <a:r>
              <a:rPr lang="en-US" b="1" i="1" dirty="0" smtClean="0">
                <a:solidFill>
                  <a:srgbClr val="3366CC"/>
                </a:solidFill>
              </a:rPr>
              <a:t> </a:t>
            </a:r>
            <a:r>
              <a:rPr lang="en-US" b="1" dirty="0" smtClean="0">
                <a:solidFill>
                  <a:srgbClr val="3366CC"/>
                </a:solidFill>
              </a:rPr>
              <a:t>Preferred</a:t>
            </a:r>
            <a:r>
              <a:rPr lang="en-US" dirty="0" smtClean="0"/>
              <a:t> providers (87% of doctors) including 400+ network hospitals (90% of facilities)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More than 96% of hospitals and 92% of physicians across the country are </a:t>
            </a:r>
            <a:r>
              <a:rPr lang="en-US" u="sng" dirty="0" smtClean="0"/>
              <a:t>Blue Cross/Blue Shield </a:t>
            </a:r>
            <a:r>
              <a:rPr lang="en-US" dirty="0" smtClean="0"/>
              <a:t>(BlueCard) providers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Preferred providers in 200+ foreign countries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b="1" dirty="0" smtClean="0"/>
              <a:t>ucppoplans.com</a:t>
            </a:r>
            <a:endParaRPr lang="en-US" dirty="0" smtClean="0"/>
          </a:p>
        </p:txBody>
      </p:sp>
      <p:sp>
        <p:nvSpPr>
          <p:cNvPr id="4198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660D3-7D8A-4E95-9188-DBC5EEF22819}" type="slidenum">
              <a:rPr lang="en-US" smtClean="0"/>
              <a:pPr/>
              <a:t>29</a:t>
            </a:fld>
            <a:endParaRPr lang="en-US" dirty="0"/>
          </a:p>
        </p:txBody>
      </p:sp>
      <p:pic>
        <p:nvPicPr>
          <p:cNvPr id="2" name="Picture 2" descr="Image result for anthem blue cros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0562" y="1198880"/>
            <a:ext cx="3926957" cy="11409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>
            <a:spLocks noGrp="1" noChangeArrowheads="1"/>
          </p:cNvSpPr>
          <p:nvPr>
            <p:ph type="title"/>
          </p:nvPr>
        </p:nvSpPr>
        <p:spPr>
          <a:xfrm>
            <a:off x="2002972" y="96702"/>
            <a:ext cx="10515600" cy="729212"/>
          </a:xfrm>
        </p:spPr>
        <p:txBody>
          <a:bodyPr/>
          <a:lstStyle/>
          <a:p>
            <a:r>
              <a:rPr lang="en-US" dirty="0" smtClean="0"/>
              <a:t>Anthem Blue Cross</a:t>
            </a:r>
            <a:endParaRPr lang="en-US" b="0" i="0" dirty="0" smtClean="0"/>
          </a:p>
        </p:txBody>
      </p:sp>
    </p:spTree>
    <p:extLst>
      <p:ext uri="{BB962C8B-B14F-4D97-AF65-F5344CB8AC3E}">
        <p14:creationId xmlns:p14="http://schemas.microsoft.com/office/powerpoint/2010/main" val="1682923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Rectangle 4"/>
          <p:cNvSpPr>
            <a:spLocks noGrp="1" noChangeArrowheads="1"/>
          </p:cNvSpPr>
          <p:nvPr>
            <p:ph type="title"/>
          </p:nvPr>
        </p:nvSpPr>
        <p:spPr>
          <a:xfrm>
            <a:off x="2636520" y="-167321"/>
            <a:ext cx="9956800" cy="1143000"/>
          </a:xfrm>
        </p:spPr>
        <p:txBody>
          <a:bodyPr/>
          <a:lstStyle/>
          <a:p>
            <a:r>
              <a:rPr lang="en-US" dirty="0" smtClean="0"/>
              <a:t>Your options</a:t>
            </a:r>
          </a:p>
        </p:txBody>
      </p:sp>
      <p:sp>
        <p:nvSpPr>
          <p:cNvPr id="7172" name="Rectangle 5"/>
          <p:cNvSpPr>
            <a:spLocks noGrp="1" noChangeArrowheads="1"/>
          </p:cNvSpPr>
          <p:nvPr>
            <p:ph sz="half" idx="1"/>
          </p:nvPr>
        </p:nvSpPr>
        <p:spPr>
          <a:xfrm>
            <a:off x="609600" y="1905001"/>
            <a:ext cx="8737600" cy="4775199"/>
          </a:xfrm>
        </p:spPr>
        <p:txBody>
          <a:bodyPr>
            <a:normAutofit/>
          </a:bodyPr>
          <a:lstStyle/>
          <a:p>
            <a:r>
              <a:rPr lang="en-US" sz="3733" dirty="0"/>
              <a:t>UC offers:</a:t>
            </a:r>
          </a:p>
          <a:p>
            <a:pPr lvl="1"/>
            <a:r>
              <a:rPr lang="en-US" sz="3200" b="1" dirty="0">
                <a:solidFill>
                  <a:srgbClr val="3366CC"/>
                </a:solidFill>
              </a:rPr>
              <a:t>HMO</a:t>
            </a:r>
            <a:r>
              <a:rPr lang="en-US" sz="3200" dirty="0">
                <a:solidFill>
                  <a:srgbClr val="3366CC"/>
                </a:solidFill>
              </a:rPr>
              <a:t> </a:t>
            </a:r>
            <a:r>
              <a:rPr lang="en-US" sz="3200" dirty="0"/>
              <a:t>plans (3)</a:t>
            </a:r>
          </a:p>
          <a:p>
            <a:pPr lvl="1"/>
            <a:r>
              <a:rPr lang="en-US" sz="3200" b="1" dirty="0">
                <a:solidFill>
                  <a:srgbClr val="3366CC"/>
                </a:solidFill>
              </a:rPr>
              <a:t>PPO</a:t>
            </a:r>
            <a:r>
              <a:rPr lang="en-US" sz="3200" dirty="0">
                <a:solidFill>
                  <a:srgbClr val="3366CC"/>
                </a:solidFill>
              </a:rPr>
              <a:t> </a:t>
            </a:r>
            <a:r>
              <a:rPr lang="en-US" sz="3200" dirty="0"/>
              <a:t>plans (3)</a:t>
            </a:r>
          </a:p>
          <a:p>
            <a:r>
              <a:rPr lang="en-US" sz="3733" dirty="0"/>
              <a:t>HMO availability determined by county/zip code</a:t>
            </a:r>
          </a:p>
          <a:p>
            <a:pPr lvl="1"/>
            <a:r>
              <a:rPr lang="en-US" sz="3200" dirty="0"/>
              <a:t>UC’s HMOs in urban CA only</a:t>
            </a:r>
          </a:p>
          <a:p>
            <a:pPr lvl="1"/>
            <a:r>
              <a:rPr lang="en-US" sz="3200" dirty="0"/>
              <a:t>See Medical Plan Availability Tool on HCF site</a:t>
            </a:r>
          </a:p>
        </p:txBody>
      </p:sp>
      <p:sp>
        <p:nvSpPr>
          <p:cNvPr id="614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3A10D-7DF3-4DE2-BDB9-79E55E7D9C00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42370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 </a:t>
            </a:r>
          </a:p>
        </p:txBody>
      </p:sp>
      <p:sp>
        <p:nvSpPr>
          <p:cNvPr id="43012" name="Rectangle 5"/>
          <p:cNvSpPr>
            <a:spLocks noGrp="1" noChangeArrowheads="1"/>
          </p:cNvSpPr>
          <p:nvPr>
            <p:ph idx="1"/>
          </p:nvPr>
        </p:nvSpPr>
        <p:spPr>
          <a:xfrm>
            <a:off x="814346" y="2499363"/>
            <a:ext cx="10972800" cy="4821861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3600" dirty="0"/>
              <a:t>UC-dedicated customer </a:t>
            </a:r>
            <a:r>
              <a:rPr lang="en-US" sz="3600" dirty="0"/>
              <a:t>service</a:t>
            </a:r>
          </a:p>
          <a:p>
            <a:pPr>
              <a:lnSpc>
                <a:spcPct val="90000"/>
              </a:lnSpc>
            </a:pPr>
            <a:r>
              <a:rPr lang="en-US" sz="3600" dirty="0"/>
              <a:t>24/7 nurse line &amp; behavioral health resource center</a:t>
            </a:r>
          </a:p>
          <a:p>
            <a:pPr>
              <a:lnSpc>
                <a:spcPct val="90000"/>
              </a:lnSpc>
            </a:pPr>
            <a:r>
              <a:rPr lang="en-US" sz="3600" dirty="0"/>
              <a:t>Variety of online tools &amp; mobile app</a:t>
            </a:r>
          </a:p>
          <a:p>
            <a:pPr lvl="1">
              <a:lnSpc>
                <a:spcPct val="90000"/>
              </a:lnSpc>
            </a:pPr>
            <a:r>
              <a:rPr lang="en-US" sz="3200" b="1" dirty="0"/>
              <a:t>Castlight</a:t>
            </a:r>
            <a:r>
              <a:rPr lang="en-US" sz="3200" dirty="0"/>
              <a:t> personalized cost estimator</a:t>
            </a:r>
          </a:p>
          <a:p>
            <a:pPr lvl="1">
              <a:lnSpc>
                <a:spcPct val="90000"/>
              </a:lnSpc>
            </a:pPr>
            <a:r>
              <a:rPr lang="en-US" sz="3200" b="1" dirty="0"/>
              <a:t>LiveHealth Online </a:t>
            </a:r>
            <a:r>
              <a:rPr lang="en-US" sz="3200" dirty="0"/>
              <a:t>medical and psychology care</a:t>
            </a:r>
          </a:p>
          <a:p>
            <a:pPr lvl="1">
              <a:lnSpc>
                <a:spcPct val="90000"/>
              </a:lnSpc>
            </a:pPr>
            <a:r>
              <a:rPr lang="en-US" sz="3200" b="1" dirty="0"/>
              <a:t>myStrength</a:t>
            </a:r>
            <a:r>
              <a:rPr lang="en-US" sz="3200" dirty="0"/>
              <a:t> behavioral health site</a:t>
            </a:r>
          </a:p>
        </p:txBody>
      </p:sp>
      <p:sp>
        <p:nvSpPr>
          <p:cNvPr id="4198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C660D3-7D8A-4E95-9188-DBC5EEF22819}" type="slidenum">
              <a:rPr lang="en-US"/>
              <a:pPr>
                <a:defRPr/>
              </a:pPr>
              <a:t>30</a:t>
            </a:fld>
            <a:endParaRPr lang="en-US" dirty="0"/>
          </a:p>
        </p:txBody>
      </p:sp>
      <p:pic>
        <p:nvPicPr>
          <p:cNvPr id="6" name="Picture 2" descr="Image result for anthem blue cros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0831" y="1053038"/>
            <a:ext cx="4196315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4"/>
          <p:cNvSpPr txBox="1">
            <a:spLocks noChangeArrowheads="1"/>
          </p:cNvSpPr>
          <p:nvPr/>
        </p:nvSpPr>
        <p:spPr>
          <a:xfrm>
            <a:off x="2566852" y="80327"/>
            <a:ext cx="10515600" cy="7292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 baseline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dirty="0" smtClean="0"/>
              <a:t>Anthem Blue Cross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788668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 </a:t>
            </a:r>
          </a:p>
        </p:txBody>
      </p:sp>
      <p:sp>
        <p:nvSpPr>
          <p:cNvPr id="43012" name="Rectangle 5"/>
          <p:cNvSpPr>
            <a:spLocks noGrp="1" noChangeArrowheads="1"/>
          </p:cNvSpPr>
          <p:nvPr>
            <p:ph idx="1"/>
          </p:nvPr>
        </p:nvSpPr>
        <p:spPr>
          <a:xfrm>
            <a:off x="609600" y="2763520"/>
            <a:ext cx="10972800" cy="4618664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sz="4267" dirty="0"/>
              <a:t>Discount access to health &amp; wellness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sz="4267" dirty="0"/>
              <a:t>Disease Management </a:t>
            </a:r>
            <a:r>
              <a:rPr lang="en-US" sz="4267" dirty="0"/>
              <a:t>programs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sz="4267" dirty="0" smtClean="0"/>
              <a:t>Pharmacy </a:t>
            </a:r>
            <a:r>
              <a:rPr lang="en-US" sz="4267" dirty="0"/>
              <a:t>Benefit Manager:  </a:t>
            </a:r>
            <a:endParaRPr lang="en-US" sz="4267" dirty="0" smtClean="0"/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b="1" dirty="0" smtClean="0"/>
              <a:t>Anthem </a:t>
            </a:r>
            <a:r>
              <a:rPr lang="en-US" b="1" dirty="0" smtClean="0"/>
              <a:t>Pharmacy</a:t>
            </a:r>
            <a:r>
              <a:rPr lang="en-US" dirty="0" smtClean="0"/>
              <a:t> 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Copayments waived for low- to moderate-dose statins</a:t>
            </a:r>
            <a:endParaRPr lang="en-US" dirty="0"/>
          </a:p>
        </p:txBody>
      </p:sp>
      <p:sp>
        <p:nvSpPr>
          <p:cNvPr id="4198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C660D3-7D8A-4E95-9188-DBC5EEF22819}" type="slidenum">
              <a:rPr lang="en-US"/>
              <a:pPr>
                <a:defRPr/>
              </a:pPr>
              <a:t>31</a:t>
            </a:fld>
            <a:endParaRPr lang="en-US" dirty="0"/>
          </a:p>
        </p:txBody>
      </p:sp>
      <p:pic>
        <p:nvPicPr>
          <p:cNvPr id="6" name="Picture 2" descr="Image result for anthem blue cros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0123" y="1185117"/>
            <a:ext cx="4196315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4"/>
          <p:cNvSpPr txBox="1">
            <a:spLocks noChangeArrowheads="1"/>
          </p:cNvSpPr>
          <p:nvPr/>
        </p:nvSpPr>
        <p:spPr>
          <a:xfrm>
            <a:off x="2688772" y="0"/>
            <a:ext cx="10515600" cy="7292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 baseline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dirty="0" smtClean="0"/>
              <a:t>Anthem Blue Cross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6943734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Core Medical</a:t>
            </a:r>
          </a:p>
        </p:txBody>
      </p:sp>
      <p:sp>
        <p:nvSpPr>
          <p:cNvPr id="59396" name="Rectangle 5"/>
          <p:cNvSpPr>
            <a:spLocks noGrp="1" noChangeArrowheads="1"/>
          </p:cNvSpPr>
          <p:nvPr>
            <p:ph idx="1"/>
          </p:nvPr>
        </p:nvSpPr>
        <p:spPr>
          <a:xfrm>
            <a:off x="219890" y="2471369"/>
            <a:ext cx="10515600" cy="3670351"/>
          </a:xfrm>
        </p:spPr>
        <p:txBody>
          <a:bodyPr>
            <a:normAutofit/>
          </a:bodyPr>
          <a:lstStyle/>
          <a:p>
            <a:r>
              <a:rPr lang="en-US" sz="4267" dirty="0"/>
              <a:t>No premium, high deductible PPO</a:t>
            </a:r>
          </a:p>
          <a:p>
            <a:r>
              <a:rPr lang="en-US" sz="4267" dirty="0"/>
              <a:t>No cost preventive care, but for everything else:</a:t>
            </a:r>
          </a:p>
          <a:p>
            <a:pPr marL="48767" indent="0" algn="ctr">
              <a:buNone/>
            </a:pPr>
            <a:r>
              <a:rPr lang="en-US" sz="5333" dirty="0"/>
              <a:t>“Catastrophic coverage”</a:t>
            </a:r>
            <a:endParaRPr lang="en-US" sz="4800" dirty="0"/>
          </a:p>
        </p:txBody>
      </p:sp>
      <p:sp>
        <p:nvSpPr>
          <p:cNvPr id="5837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8C43F-259C-418A-9BC8-F3CA6D381EC4}" type="slidenum">
              <a:rPr lang="en-US" smtClean="0"/>
              <a:pPr/>
              <a:t>32</a:t>
            </a:fld>
            <a:endParaRPr lang="en-US" dirty="0"/>
          </a:p>
        </p:txBody>
      </p:sp>
      <p:pic>
        <p:nvPicPr>
          <p:cNvPr id="2050" name="Picture 2" descr="Image result for anthem blue cross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DADADA"/>
              </a:clrFrom>
              <a:clrTo>
                <a:srgbClr val="DADADA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14906" y="304800"/>
            <a:ext cx="2374667" cy="23746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645153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Image result for anthem blue cross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DADADA"/>
              </a:clrFrom>
              <a:clrTo>
                <a:srgbClr val="DADADA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10484" y="0"/>
            <a:ext cx="2374667" cy="23746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7589" name="Rectangle 5"/>
          <p:cNvSpPr>
            <a:spLocks noGrp="1" noChangeArrowheads="1"/>
          </p:cNvSpPr>
          <p:nvPr>
            <p:ph type="title"/>
          </p:nvPr>
        </p:nvSpPr>
        <p:spPr>
          <a:xfrm>
            <a:off x="2529840" y="-197801"/>
            <a:ext cx="650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Core coverage</a:t>
            </a:r>
          </a:p>
        </p:txBody>
      </p:sp>
      <p:sp>
        <p:nvSpPr>
          <p:cNvPr id="61444" name="Rectangle 6"/>
          <p:cNvSpPr>
            <a:spLocks noGrp="1" noChangeArrowheads="1"/>
          </p:cNvSpPr>
          <p:nvPr>
            <p:ph sz="half" idx="1"/>
          </p:nvPr>
        </p:nvSpPr>
        <p:spPr>
          <a:xfrm>
            <a:off x="220478" y="1600200"/>
            <a:ext cx="5384800" cy="5257800"/>
          </a:xfrm>
        </p:spPr>
        <p:txBody>
          <a:bodyPr>
            <a:normAutofit/>
          </a:bodyPr>
          <a:lstStyle/>
          <a:p>
            <a:pPr marL="529153" indent="-529153">
              <a:lnSpc>
                <a:spcPct val="110000"/>
              </a:lnSpc>
              <a:spcBef>
                <a:spcPts val="0"/>
              </a:spcBef>
            </a:pPr>
            <a:r>
              <a:rPr lang="en-US" b="1" dirty="0" smtClean="0"/>
              <a:t>Anthem Preferred</a:t>
            </a:r>
          </a:p>
          <a:p>
            <a:pPr marL="1219170" lvl="1" indent="-609585"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Self-refer to preferred providers</a:t>
            </a:r>
          </a:p>
          <a:p>
            <a:pPr marL="1219170" lvl="1" indent="-609585">
              <a:lnSpc>
                <a:spcPct val="110000"/>
              </a:lnSpc>
              <a:spcBef>
                <a:spcPts val="0"/>
              </a:spcBef>
              <a:buFont typeface="Wingdings" pitchFamily="2" charset="2"/>
              <a:buAutoNum type="arabicPeriod"/>
            </a:pPr>
            <a:r>
              <a:rPr lang="en-US" dirty="0" smtClean="0"/>
              <a:t>$3,000 deductible</a:t>
            </a:r>
          </a:p>
          <a:p>
            <a:pPr marL="1727157" lvl="2" indent="-507987"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Per person per year</a:t>
            </a:r>
          </a:p>
          <a:p>
            <a:pPr marL="1219170" lvl="1" indent="-609585">
              <a:lnSpc>
                <a:spcPct val="110000"/>
              </a:lnSpc>
              <a:spcBef>
                <a:spcPts val="0"/>
              </a:spcBef>
              <a:buFont typeface="Wingdings" pitchFamily="2" charset="2"/>
              <a:buAutoNum type="arabicPeriod"/>
            </a:pPr>
            <a:r>
              <a:rPr lang="en-US" dirty="0" smtClean="0"/>
              <a:t>20% coinsurance</a:t>
            </a:r>
          </a:p>
          <a:p>
            <a:pPr marL="1219170" lvl="1" indent="-609585">
              <a:lnSpc>
                <a:spcPct val="110000"/>
              </a:lnSpc>
              <a:spcBef>
                <a:spcPts val="0"/>
              </a:spcBef>
              <a:buFont typeface="Wingdings" pitchFamily="2" charset="2"/>
              <a:buAutoNum type="arabicPeriod"/>
            </a:pPr>
            <a:r>
              <a:rPr lang="en-US" dirty="0" smtClean="0"/>
              <a:t>$6,350 Out-of-pocket limit </a:t>
            </a:r>
            <a:r>
              <a:rPr lang="en-US" dirty="0"/>
              <a:t>($12,700 per </a:t>
            </a:r>
            <a:r>
              <a:rPr lang="en-US" dirty="0" smtClean="0"/>
              <a:t>family)</a:t>
            </a:r>
          </a:p>
          <a:p>
            <a:pPr marL="1597112" lvl="2" indent="-609585"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Per person, per year</a:t>
            </a:r>
          </a:p>
        </p:txBody>
      </p:sp>
      <p:sp>
        <p:nvSpPr>
          <p:cNvPr id="61445" name="Rectangle 7"/>
          <p:cNvSpPr>
            <a:spLocks noGrp="1" noChangeArrowheads="1"/>
          </p:cNvSpPr>
          <p:nvPr>
            <p:ph sz="half" idx="2"/>
          </p:nvPr>
        </p:nvSpPr>
        <p:spPr>
          <a:xfrm>
            <a:off x="4744720" y="1634630"/>
            <a:ext cx="5588000" cy="5257800"/>
          </a:xfrm>
        </p:spPr>
        <p:txBody>
          <a:bodyPr>
            <a:normAutofit/>
          </a:bodyPr>
          <a:lstStyle/>
          <a:p>
            <a:pPr marL="507987" indent="-507987">
              <a:lnSpc>
                <a:spcPct val="110000"/>
              </a:lnSpc>
              <a:spcBef>
                <a:spcPts val="0"/>
              </a:spcBef>
            </a:pPr>
            <a:r>
              <a:rPr lang="en-US" b="1" dirty="0" smtClean="0"/>
              <a:t>Out-of-network </a:t>
            </a:r>
          </a:p>
          <a:p>
            <a:pPr marL="1066773" lvl="1" indent="-457189"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Self-refer to non-contracting providers</a:t>
            </a:r>
          </a:p>
          <a:p>
            <a:pPr marL="1066773" lvl="1" indent="-457189">
              <a:lnSpc>
                <a:spcPct val="110000"/>
              </a:lnSpc>
              <a:spcBef>
                <a:spcPts val="0"/>
              </a:spcBef>
              <a:buFont typeface="Wingdings" pitchFamily="2" charset="2"/>
              <a:buAutoNum type="arabicPeriod"/>
            </a:pPr>
            <a:r>
              <a:rPr lang="en-US" dirty="0" smtClean="0"/>
              <a:t>Same $3,000 deductible</a:t>
            </a:r>
          </a:p>
          <a:p>
            <a:pPr marL="1625559" lvl="2" indent="-406390"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Per person, per year</a:t>
            </a:r>
          </a:p>
          <a:p>
            <a:pPr marL="1066773" lvl="1" indent="-457189">
              <a:lnSpc>
                <a:spcPct val="110000"/>
              </a:lnSpc>
              <a:spcBef>
                <a:spcPts val="0"/>
              </a:spcBef>
              <a:buFont typeface="Wingdings" pitchFamily="2" charset="2"/>
              <a:buAutoNum type="arabicPeriod"/>
            </a:pPr>
            <a:r>
              <a:rPr lang="en-US" dirty="0" smtClean="0"/>
              <a:t>20% coinsurance</a:t>
            </a:r>
          </a:p>
          <a:p>
            <a:pPr marL="1066773" lvl="1" indent="-457189">
              <a:lnSpc>
                <a:spcPct val="110000"/>
              </a:lnSpc>
              <a:spcBef>
                <a:spcPts val="0"/>
              </a:spcBef>
              <a:buFont typeface="Wingdings" pitchFamily="2" charset="2"/>
              <a:buAutoNum type="arabicPeriod"/>
            </a:pPr>
            <a:r>
              <a:rPr lang="en-US" dirty="0" smtClean="0"/>
              <a:t>Same $6,350 Out-of-pocket limit ($</a:t>
            </a:r>
            <a:r>
              <a:rPr lang="en-US" dirty="0"/>
              <a:t>12,700 per family)</a:t>
            </a:r>
          </a:p>
          <a:p>
            <a:pPr marL="1625559" lvl="2" indent="-406390"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Per person, per year</a:t>
            </a:r>
          </a:p>
          <a:p>
            <a:pPr marL="1066773" lvl="1" indent="-457189">
              <a:lnSpc>
                <a:spcPct val="110000"/>
              </a:lnSpc>
              <a:spcBef>
                <a:spcPts val="0"/>
              </a:spcBef>
            </a:pPr>
            <a:r>
              <a:rPr lang="en-US" b="1" dirty="0" smtClean="0">
                <a:solidFill>
                  <a:srgbClr val="3366CC"/>
                </a:solidFill>
              </a:rPr>
              <a:t>+ Balance billing</a:t>
            </a:r>
          </a:p>
        </p:txBody>
      </p:sp>
      <p:sp>
        <p:nvSpPr>
          <p:cNvPr id="6041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B1C794-C8D0-42BD-823E-0ED98797E08F}" type="slidenum">
              <a:rPr lang="en-US"/>
              <a:pPr>
                <a:defRPr/>
              </a:pPr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43170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Image result for anthem blue cross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DADADA"/>
              </a:clrFrom>
              <a:clrTo>
                <a:srgbClr val="DADADA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10484" y="0"/>
            <a:ext cx="2374667" cy="23746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99375" name="Group 4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57936322"/>
              </p:ext>
            </p:extLst>
          </p:nvPr>
        </p:nvGraphicFramePr>
        <p:xfrm>
          <a:off x="677489" y="2711009"/>
          <a:ext cx="10196945" cy="3352802"/>
        </p:xfrm>
        <a:graphic>
          <a:graphicData uri="http://schemas.openxmlformats.org/drawingml/2006/table">
            <a:tbl>
              <a:tblPr/>
              <a:tblGrid>
                <a:gridCol w="4544291"/>
                <a:gridCol w="2660073"/>
                <a:gridCol w="2992581"/>
              </a:tblGrid>
              <a:tr h="873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rgbClr val="CCECF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855"/>
                          </a:solidFill>
                          <a:effectLst/>
                          <a:latin typeface="Proxima Nova" panose="02000506030000020004" pitchFamily="50" charset="0"/>
                          <a:cs typeface="Calibri" pitchFamily="34" charset="0"/>
                        </a:rPr>
                        <a:t>Example: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rgbClr val="CCECF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855"/>
                          </a:solidFill>
                          <a:effectLst/>
                          <a:latin typeface="Proxima Nova" panose="02000506030000020004" pitchFamily="50" charset="0"/>
                          <a:cs typeface="Calibri" pitchFamily="34" charset="0"/>
                        </a:rPr>
                        <a:t>Single employee</a:t>
                      </a:r>
                    </a:p>
                  </a:txBody>
                  <a:tcPr marL="133004" marR="133004" anchor="ctr" horzOverflow="overflow">
                    <a:lnL w="12700" cap="flat" cmpd="sng" algn="ctr">
                      <a:solidFill>
                        <a:srgbClr val="DAA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AA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AA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AA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rgbClr val="CCECF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855"/>
                          </a:solidFill>
                          <a:effectLst/>
                          <a:latin typeface="Proxima Nova" panose="02000506030000020004" pitchFamily="50" charset="0"/>
                          <a:cs typeface="Calibri" pitchFamily="34" charset="0"/>
                        </a:rPr>
                        <a:t>Anthem Preferred</a:t>
                      </a:r>
                    </a:p>
                  </a:txBody>
                  <a:tcPr marL="133004" marR="133004" anchor="ctr" horzOverflow="overflow">
                    <a:lnL w="12700" cap="flat" cmpd="sng" algn="ctr">
                      <a:solidFill>
                        <a:srgbClr val="DAA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AA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AA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AA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rgbClr val="CCECF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855"/>
                          </a:solidFill>
                          <a:effectLst/>
                          <a:latin typeface="Proxima Nova" panose="02000506030000020004" pitchFamily="50" charset="0"/>
                          <a:cs typeface="Calibri" pitchFamily="34" charset="0"/>
                        </a:rPr>
                        <a:t>Out-of-Network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rgbClr val="CCECF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855"/>
                          </a:solidFill>
                          <a:effectLst/>
                          <a:latin typeface="Proxima Nova" panose="02000506030000020004" pitchFamily="50" charset="0"/>
                          <a:cs typeface="Calibri" pitchFamily="34" charset="0"/>
                        </a:rPr>
                        <a:t>Providers</a:t>
                      </a:r>
                    </a:p>
                  </a:txBody>
                  <a:tcPr marL="133004" marR="133004" anchor="ctr" horzOverflow="overflow">
                    <a:lnL w="12700" cap="flat" cmpd="sng" algn="ctr">
                      <a:solidFill>
                        <a:srgbClr val="DAA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AA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AA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AA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5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rgbClr val="CCECF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855"/>
                          </a:solidFill>
                          <a:effectLst/>
                          <a:latin typeface="Proxima Nova" panose="02000506030000020004" pitchFamily="50" charset="0"/>
                          <a:cs typeface="Calibri" pitchFamily="34" charset="0"/>
                        </a:rPr>
                        <a:t>1:  Deductible</a:t>
                      </a:r>
                    </a:p>
                  </a:txBody>
                  <a:tcPr marL="133004" marR="133004" anchor="ctr" horzOverflow="overflow">
                    <a:lnL w="12700" cap="flat" cmpd="sng" algn="ctr">
                      <a:solidFill>
                        <a:srgbClr val="DAA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AA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AA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AA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rgbClr val="CCECF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855"/>
                          </a:solidFill>
                          <a:effectLst/>
                          <a:latin typeface="Proxima Nova" panose="02000506030000020004" pitchFamily="50" charset="0"/>
                          <a:cs typeface="Calibri" pitchFamily="34" charset="0"/>
                        </a:rPr>
                        <a:t>$3,000</a:t>
                      </a:r>
                    </a:p>
                  </a:txBody>
                  <a:tcPr marL="133004" marR="133004" anchor="ctr" horzOverflow="overflow">
                    <a:lnL w="12700" cap="flat" cmpd="sng" algn="ctr">
                      <a:solidFill>
                        <a:srgbClr val="DAA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AA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AA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AA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rgbClr val="CCECF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855"/>
                          </a:solidFill>
                          <a:effectLst/>
                          <a:latin typeface="Proxima Nova" panose="02000506030000020004" pitchFamily="50" charset="0"/>
                          <a:cs typeface="Calibri" pitchFamily="34" charset="0"/>
                        </a:rPr>
                        <a:t>$3,000</a:t>
                      </a:r>
                    </a:p>
                  </a:txBody>
                  <a:tcPr marL="133004" marR="133004" anchor="ctr" horzOverflow="overflow">
                    <a:lnL w="12700" cap="flat" cmpd="sng" algn="ctr">
                      <a:solidFill>
                        <a:srgbClr val="DAA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AA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AA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AA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7153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rgbClr val="CCECF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855"/>
                          </a:solidFill>
                          <a:effectLst/>
                          <a:latin typeface="Proxima Nova" panose="02000506030000020004" pitchFamily="50" charset="0"/>
                          <a:cs typeface="Calibri" pitchFamily="34" charset="0"/>
                        </a:rPr>
                        <a:t>2:  Coinsurance</a:t>
                      </a:r>
                    </a:p>
                  </a:txBody>
                  <a:tcPr marL="133004" marR="133004" anchor="ctr" horzOverflow="overflow">
                    <a:lnL w="12700" cap="flat" cmpd="sng" algn="ctr">
                      <a:solidFill>
                        <a:srgbClr val="DAA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AA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AA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AA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rgbClr val="CCECF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855"/>
                          </a:solidFill>
                          <a:effectLst/>
                          <a:latin typeface="Proxima Nova" panose="02000506030000020004" pitchFamily="50" charset="0"/>
                          <a:cs typeface="Calibri" pitchFamily="34" charset="0"/>
                        </a:rPr>
                        <a:t>20%</a:t>
                      </a:r>
                    </a:p>
                  </a:txBody>
                  <a:tcPr marL="133004" marR="133004" anchor="ctr" horzOverflow="overflow">
                    <a:lnL w="12700" cap="flat" cmpd="sng" algn="ctr">
                      <a:solidFill>
                        <a:srgbClr val="DAA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AA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AA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AA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rgbClr val="CCECF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855"/>
                          </a:solidFill>
                          <a:effectLst/>
                          <a:latin typeface="Proxima Nova" panose="02000506030000020004" pitchFamily="50" charset="0"/>
                          <a:cs typeface="Calibri" pitchFamily="34" charset="0"/>
                        </a:rPr>
                        <a:t>20%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rgbClr val="CCECF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66CC"/>
                          </a:solidFill>
                          <a:effectLst/>
                          <a:latin typeface="Proxima Nova" panose="02000506030000020004" pitchFamily="50" charset="0"/>
                          <a:cs typeface="Calibri" pitchFamily="34" charset="0"/>
                        </a:rPr>
                        <a:t>+ balance</a:t>
                      </a:r>
                    </a:p>
                  </a:txBody>
                  <a:tcPr marL="133004" marR="133004" anchor="ctr" horzOverflow="overflow">
                    <a:lnL w="12700" cap="flat" cmpd="sng" algn="ctr">
                      <a:solidFill>
                        <a:srgbClr val="DAA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AA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AA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AA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73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rgbClr val="CCECF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855"/>
                          </a:solidFill>
                          <a:effectLst/>
                          <a:latin typeface="Proxima Nova" panose="02000506030000020004" pitchFamily="50" charset="0"/>
                          <a:cs typeface="Calibri" pitchFamily="34" charset="0"/>
                        </a:rPr>
                        <a:t>3:  Out-of-Pocket Limit</a:t>
                      </a:r>
                    </a:p>
                  </a:txBody>
                  <a:tcPr marL="133004" marR="133004" anchor="ctr" horzOverflow="overflow">
                    <a:lnL w="12700" cap="flat" cmpd="sng" algn="ctr">
                      <a:solidFill>
                        <a:srgbClr val="DAA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AA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AA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AA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rgbClr val="CCECF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855"/>
                          </a:solidFill>
                          <a:effectLst/>
                          <a:latin typeface="Proxima Nova" panose="02000506030000020004" pitchFamily="50" charset="0"/>
                          <a:cs typeface="Calibri" pitchFamily="34" charset="0"/>
                        </a:rPr>
                        <a:t>$6,350</a:t>
                      </a:r>
                    </a:p>
                  </a:txBody>
                  <a:tcPr marL="133004" marR="133004" anchor="ctr" horzOverflow="overflow">
                    <a:lnL w="12700" cap="flat" cmpd="sng" algn="ctr">
                      <a:solidFill>
                        <a:srgbClr val="DAA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AA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AA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AA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rgbClr val="CCECF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855"/>
                          </a:solidFill>
                          <a:effectLst/>
                          <a:latin typeface="Proxima Nova" panose="02000506030000020004" pitchFamily="50" charset="0"/>
                          <a:cs typeface="Calibri" pitchFamily="34" charset="0"/>
                        </a:rPr>
                        <a:t>$6,350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rgbClr val="CCECF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66CC"/>
                          </a:solidFill>
                          <a:effectLst/>
                          <a:latin typeface="Proxima Nova" panose="02000506030000020004" pitchFamily="50" charset="0"/>
                          <a:cs typeface="Calibri" pitchFamily="34" charset="0"/>
                        </a:rPr>
                        <a:t>+ balance</a:t>
                      </a:r>
                    </a:p>
                  </a:txBody>
                  <a:tcPr marL="133004" marR="133004" anchor="ctr" horzOverflow="overflow">
                    <a:lnL w="12700" cap="flat" cmpd="sng" algn="ctr">
                      <a:solidFill>
                        <a:srgbClr val="DAA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AA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AA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AA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403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57C6A7-9646-47B5-8CA3-BEA7EC09E2C1}" type="slidenum">
              <a:rPr lang="en-US" smtClean="0"/>
              <a:pPr>
                <a:defRPr/>
              </a:pPr>
              <a:t>34</a:t>
            </a:fld>
            <a:endParaRPr lang="en-US" dirty="0" smtClean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Core coverage</a:t>
            </a:r>
          </a:p>
        </p:txBody>
      </p:sp>
      <p:sp>
        <p:nvSpPr>
          <p:cNvPr id="5" name="Left-Right Arrow 4"/>
          <p:cNvSpPr/>
          <p:nvPr/>
        </p:nvSpPr>
        <p:spPr>
          <a:xfrm>
            <a:off x="7301412" y="3705653"/>
            <a:ext cx="1320800" cy="406400"/>
          </a:xfrm>
          <a:prstGeom prst="leftRightArrow">
            <a:avLst/>
          </a:prstGeom>
          <a:solidFill>
            <a:srgbClr val="3366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0" name="Left-Right Arrow 9"/>
          <p:cNvSpPr/>
          <p:nvPr/>
        </p:nvSpPr>
        <p:spPr>
          <a:xfrm>
            <a:off x="7301412" y="5415280"/>
            <a:ext cx="1320800" cy="406400"/>
          </a:xfrm>
          <a:prstGeom prst="leftRightArrow">
            <a:avLst/>
          </a:prstGeom>
          <a:solidFill>
            <a:srgbClr val="3366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3364571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Core R</a:t>
            </a:r>
            <a:r>
              <a:rPr lang="en-US" baseline="-25000" dirty="0" smtClean="0"/>
              <a:t>x</a:t>
            </a:r>
            <a:endParaRPr lang="en-US" dirty="0"/>
          </a:p>
        </p:txBody>
      </p:sp>
      <p:sp>
        <p:nvSpPr>
          <p:cNvPr id="64516" name="Rectangle 5"/>
          <p:cNvSpPr>
            <a:spLocks noGrp="1" noChangeArrowheads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 smtClean="0"/>
              <a:t>No flat copays; covered like medical</a:t>
            </a:r>
          </a:p>
          <a:p>
            <a:r>
              <a:rPr lang="en-US" dirty="0"/>
              <a:t>Drug expenses apply toward your </a:t>
            </a:r>
            <a:r>
              <a:rPr lang="en-US" dirty="0" smtClean="0"/>
              <a:t>deductible/out-of-pocket limit</a:t>
            </a:r>
            <a:endParaRPr lang="en-US" dirty="0"/>
          </a:p>
        </p:txBody>
      </p:sp>
      <p:sp>
        <p:nvSpPr>
          <p:cNvPr id="6349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A51E80-7D46-4C8A-B3DE-826CF10CA48C}" type="slidenum">
              <a:rPr lang="en-US"/>
              <a:pPr>
                <a:defRPr/>
              </a:pPr>
              <a:t>35</a:t>
            </a:fld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0801" y="2385696"/>
            <a:ext cx="4838700" cy="32258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8" name="Picture 2" descr="Image result for anthem blue cross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DADADA"/>
              </a:clrFrom>
              <a:clrTo>
                <a:srgbClr val="DADADA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10484" y="0"/>
            <a:ext cx="2374667" cy="23746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898039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Image result for anthem blue cross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DADADA"/>
              </a:clrFrom>
              <a:clrTo>
                <a:srgbClr val="DADADA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10484" y="0"/>
            <a:ext cx="2374667" cy="23746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482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Core mental health</a:t>
            </a:r>
          </a:p>
        </p:txBody>
      </p:sp>
      <p:sp>
        <p:nvSpPr>
          <p:cNvPr id="19460" name="Rectangle 5"/>
          <p:cNvSpPr>
            <a:spLocks noGrp="1" noChangeArrowheads="1"/>
          </p:cNvSpPr>
          <p:nvPr>
            <p:ph idx="1"/>
          </p:nvPr>
        </p:nvSpPr>
        <p:spPr>
          <a:xfrm>
            <a:off x="609600" y="2374667"/>
            <a:ext cx="10972800" cy="4000732"/>
          </a:xfrm>
        </p:spPr>
        <p:txBody>
          <a:bodyPr>
            <a:normAutofit/>
          </a:bodyPr>
          <a:lstStyle/>
          <a:p>
            <a:r>
              <a:rPr lang="en-US" dirty="0" smtClean="0"/>
              <a:t>Behavioral health covered the same way medical and pharmacy are covered</a:t>
            </a:r>
          </a:p>
          <a:p>
            <a:pPr lvl="1"/>
            <a:r>
              <a:rPr lang="en-US" dirty="0" smtClean="0"/>
              <a:t>Coverage not “carved out”</a:t>
            </a:r>
          </a:p>
        </p:txBody>
      </p:sp>
      <p:sp>
        <p:nvSpPr>
          <p:cNvPr id="1843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3C371D6-533F-4EB7-BE2B-012F46276555}" type="slidenum">
              <a:rPr lang="en-US"/>
              <a:pPr>
                <a:defRPr/>
              </a:pPr>
              <a:t>36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57076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6" name="Rectangle 4"/>
          <p:cNvSpPr>
            <a:spLocks noGrp="1" noChangeArrowheads="1"/>
          </p:cNvSpPr>
          <p:nvPr>
            <p:ph type="title"/>
          </p:nvPr>
        </p:nvSpPr>
        <p:spPr>
          <a:xfrm>
            <a:off x="2377440" y="-121601"/>
            <a:ext cx="78232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Advantages of Core </a:t>
            </a:r>
            <a:r>
              <a:rPr lang="en-US" b="0" i="0" dirty="0" smtClean="0">
                <a:sym typeface="Wingdings" pitchFamily="2" charset="2"/>
              </a:rPr>
              <a:t></a:t>
            </a:r>
            <a:endParaRPr lang="en-US" b="0" i="0" dirty="0" smtClean="0"/>
          </a:p>
        </p:txBody>
      </p:sp>
      <p:sp>
        <p:nvSpPr>
          <p:cNvPr id="62468" name="Rectangle 5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 monthly premium</a:t>
            </a:r>
          </a:p>
          <a:p>
            <a:r>
              <a:rPr lang="en-US" dirty="0" smtClean="0"/>
              <a:t>One deductible, out-of-pocket limit whether in-or out-of-network</a:t>
            </a:r>
          </a:p>
          <a:p>
            <a:r>
              <a:rPr lang="en-US" dirty="0" smtClean="0"/>
              <a:t>No PCP, self-refer to specialists</a:t>
            </a:r>
          </a:p>
          <a:p>
            <a:r>
              <a:rPr lang="en-US" dirty="0" smtClean="0"/>
              <a:t>Large, national preferred provider network</a:t>
            </a:r>
          </a:p>
          <a:p>
            <a:r>
              <a:rPr lang="en-US" dirty="0" smtClean="0"/>
              <a:t>Out-of-network/world-wide coverage</a:t>
            </a:r>
          </a:p>
        </p:txBody>
      </p:sp>
      <p:sp>
        <p:nvSpPr>
          <p:cNvPr id="6144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82431-CB21-4801-8A14-55C9FEF50073}" type="slidenum">
              <a:rPr lang="en-US" smtClean="0"/>
              <a:pPr/>
              <a:t>37</a:t>
            </a:fld>
            <a:endParaRPr lang="en-US" dirty="0"/>
          </a:p>
        </p:txBody>
      </p:sp>
      <p:pic>
        <p:nvPicPr>
          <p:cNvPr id="7" name="Picture 2" descr="Image result for anthem blue cross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DADADA"/>
              </a:clrFrom>
              <a:clrTo>
                <a:srgbClr val="DADADA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10484" y="0"/>
            <a:ext cx="2374667" cy="23746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644197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6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Limits of Core </a:t>
            </a:r>
            <a:r>
              <a:rPr lang="en-US" b="0" i="0" dirty="0" smtClean="0">
                <a:sym typeface="Wingdings" pitchFamily="2" charset="2"/>
              </a:rPr>
              <a:t></a:t>
            </a:r>
            <a:endParaRPr lang="en-US" b="0" i="0" dirty="0" smtClean="0"/>
          </a:p>
        </p:txBody>
      </p:sp>
      <p:sp>
        <p:nvSpPr>
          <p:cNvPr id="63492" name="Rectangle 5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b="1" u="sng" dirty="0" smtClean="0"/>
              <a:t>High</a:t>
            </a:r>
            <a:r>
              <a:rPr lang="en-US" dirty="0" smtClean="0"/>
              <a:t> deductible per person &amp; per family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b="1" u="sng" dirty="0" smtClean="0"/>
              <a:t>High</a:t>
            </a:r>
            <a:r>
              <a:rPr lang="en-US" dirty="0" smtClean="0"/>
              <a:t> out-of</a:t>
            </a:r>
            <a:r>
              <a:rPr lang="en-US" dirty="0"/>
              <a:t>-</a:t>
            </a:r>
            <a:r>
              <a:rPr lang="en-US" dirty="0" smtClean="0"/>
              <a:t>pocket limit per person &amp; per family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/>
              <a:t>Out-of-network coverage severely limited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dirty="0"/>
              <a:t>Outpatient surgery @ surgery center:  </a:t>
            </a:r>
            <a:r>
              <a:rPr lang="en-US" dirty="0" smtClean="0"/>
              <a:t>80</a:t>
            </a:r>
            <a:r>
              <a:rPr lang="en-US" dirty="0"/>
              <a:t>% of $350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dirty="0"/>
              <a:t>Hospital:  </a:t>
            </a:r>
            <a:r>
              <a:rPr lang="en-US" dirty="0" smtClean="0"/>
              <a:t>80</a:t>
            </a:r>
            <a:r>
              <a:rPr lang="en-US" dirty="0"/>
              <a:t>% of $600/day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 smtClean="0"/>
              <a:t>No </a:t>
            </a:r>
            <a:r>
              <a:rPr lang="en-US" dirty="0"/>
              <a:t>coverage for hearing aids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 smtClean="0"/>
              <a:t>Chiropractic/acupuncture </a:t>
            </a:r>
            <a:r>
              <a:rPr lang="en-US" dirty="0"/>
              <a:t>24 visit </a:t>
            </a:r>
            <a:r>
              <a:rPr lang="en-US" dirty="0" smtClean="0"/>
              <a:t>limit</a:t>
            </a:r>
            <a:endParaRPr lang="en-US" dirty="0"/>
          </a:p>
        </p:txBody>
      </p:sp>
      <p:sp>
        <p:nvSpPr>
          <p:cNvPr id="6246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5EA95-D966-4438-877E-7E22D884BA23}" type="slidenum">
              <a:rPr lang="en-US" smtClean="0"/>
              <a:pPr/>
              <a:t>38</a:t>
            </a:fld>
            <a:endParaRPr lang="en-US" dirty="0"/>
          </a:p>
        </p:txBody>
      </p:sp>
      <p:pic>
        <p:nvPicPr>
          <p:cNvPr id="7" name="Picture 2" descr="Image result for anthem blue cross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DADADA"/>
              </a:clrFrom>
              <a:clrTo>
                <a:srgbClr val="DADADA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10484" y="0"/>
            <a:ext cx="2374667" cy="23746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460826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Image result for anthem blue cross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DADADA"/>
              </a:clrFrom>
              <a:clrTo>
                <a:srgbClr val="DADADA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10484" y="0"/>
            <a:ext cx="2374667" cy="23746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5540" name="Rectangle 4"/>
          <p:cNvSpPr>
            <a:spLocks noGrp="1" noChangeArrowheads="1"/>
          </p:cNvSpPr>
          <p:nvPr>
            <p:ph type="title"/>
          </p:nvPr>
        </p:nvSpPr>
        <p:spPr>
          <a:xfrm>
            <a:off x="2362200" y="-139699"/>
            <a:ext cx="79248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UC Health Savings Plan</a:t>
            </a:r>
          </a:p>
        </p:txBody>
      </p:sp>
      <p:sp>
        <p:nvSpPr>
          <p:cNvPr id="59396" name="Rectangle 5"/>
          <p:cNvSpPr>
            <a:spLocks noGrp="1" noChangeArrowheads="1"/>
          </p:cNvSpPr>
          <p:nvPr>
            <p:ph idx="1"/>
          </p:nvPr>
        </p:nvSpPr>
        <p:spPr>
          <a:xfrm>
            <a:off x="609600" y="2006601"/>
            <a:ext cx="10769600" cy="4571999"/>
          </a:xfrm>
        </p:spPr>
        <p:txBody>
          <a:bodyPr>
            <a:normAutofit/>
          </a:bodyPr>
          <a:lstStyle/>
          <a:p>
            <a:r>
              <a:rPr lang="en-US" sz="4267" dirty="0"/>
              <a:t>Low premium, high deductible PPO with a </a:t>
            </a:r>
            <a:r>
              <a:rPr lang="en-US" sz="4267" b="1" dirty="0">
                <a:solidFill>
                  <a:srgbClr val="3366CC"/>
                </a:solidFill>
              </a:rPr>
              <a:t>HSA</a:t>
            </a:r>
            <a:r>
              <a:rPr lang="en-US" sz="4267" dirty="0">
                <a:solidFill>
                  <a:srgbClr val="3366CC"/>
                </a:solidFill>
              </a:rPr>
              <a:t> (</a:t>
            </a:r>
            <a:r>
              <a:rPr lang="en-US" sz="4267" b="1" dirty="0">
                <a:solidFill>
                  <a:srgbClr val="3366CC"/>
                </a:solidFill>
              </a:rPr>
              <a:t>Health Savings Account</a:t>
            </a:r>
            <a:r>
              <a:rPr lang="en-US" sz="4267" dirty="0">
                <a:solidFill>
                  <a:srgbClr val="3366CC"/>
                </a:solidFill>
              </a:rPr>
              <a:t>)</a:t>
            </a:r>
          </a:p>
          <a:p>
            <a:r>
              <a:rPr lang="en-US" sz="4267" dirty="0"/>
              <a:t>HSA partially funded by UC</a:t>
            </a:r>
          </a:p>
          <a:p>
            <a:r>
              <a:rPr lang="en-US" sz="4267" dirty="0"/>
              <a:t>Pay for medical expenses with HSA “smart card” or website</a:t>
            </a:r>
          </a:p>
        </p:txBody>
      </p:sp>
      <p:sp>
        <p:nvSpPr>
          <p:cNvPr id="5837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8C43F-259C-418A-9BC8-F3CA6D381EC4}" type="slidenum">
              <a:rPr lang="en-US" smtClean="0"/>
              <a:pPr/>
              <a:t>39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5516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00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Pre-paid medical </a:t>
            </a:r>
            <a:r>
              <a:rPr lang="en-US" dirty="0" smtClean="0"/>
              <a:t>plans (HMO)</a:t>
            </a:r>
            <a:endParaRPr lang="en-US" dirty="0" smtClean="0"/>
          </a:p>
        </p:txBody>
      </p:sp>
      <p:sp>
        <p:nvSpPr>
          <p:cNvPr id="8196" name="Rectangle 9"/>
          <p:cNvSpPr>
            <a:spLocks noGrp="1" noChangeArrowheads="1"/>
          </p:cNvSpPr>
          <p:nvPr>
            <p:ph idx="1"/>
          </p:nvPr>
        </p:nvSpPr>
        <p:spPr>
          <a:xfrm>
            <a:off x="418010" y="1516733"/>
            <a:ext cx="10515600" cy="2278028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4000" b="1" dirty="0" smtClean="0">
                <a:solidFill>
                  <a:srgbClr val="3366CC"/>
                </a:solidFill>
              </a:rPr>
              <a:t>H</a:t>
            </a:r>
            <a:r>
              <a:rPr lang="en-US" sz="4000" dirty="0" smtClean="0">
                <a:solidFill>
                  <a:srgbClr val="3366CC"/>
                </a:solidFill>
              </a:rPr>
              <a:t>ealth </a:t>
            </a:r>
            <a:r>
              <a:rPr lang="en-US" sz="4000" b="1" dirty="0" smtClean="0">
                <a:solidFill>
                  <a:srgbClr val="3366CC"/>
                </a:solidFill>
              </a:rPr>
              <a:t>M</a:t>
            </a:r>
            <a:r>
              <a:rPr lang="en-US" sz="4000" dirty="0" smtClean="0">
                <a:solidFill>
                  <a:srgbClr val="3366CC"/>
                </a:solidFill>
              </a:rPr>
              <a:t>aintenance </a:t>
            </a:r>
            <a:r>
              <a:rPr lang="en-US" sz="4000" b="1" dirty="0" smtClean="0">
                <a:solidFill>
                  <a:srgbClr val="3366CC"/>
                </a:solidFill>
              </a:rPr>
              <a:t>O</a:t>
            </a:r>
            <a:r>
              <a:rPr lang="en-US" sz="4000" dirty="0" smtClean="0">
                <a:solidFill>
                  <a:srgbClr val="3366CC"/>
                </a:solidFill>
              </a:rPr>
              <a:t>rganizations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3600" b="1" dirty="0" smtClean="0"/>
              <a:t>UC Blue &amp; Gold HMO </a:t>
            </a:r>
            <a:r>
              <a:rPr lang="en-US" sz="3600" dirty="0" smtClean="0"/>
              <a:t>(Health Net)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3600" b="1" dirty="0" smtClean="0"/>
              <a:t>Kaiser Permanente</a:t>
            </a:r>
          </a:p>
          <a:p>
            <a:pPr>
              <a:lnSpc>
                <a:spcPct val="90000"/>
              </a:lnSpc>
            </a:pPr>
            <a:endParaRPr lang="en-US" b="1" dirty="0" smtClean="0"/>
          </a:p>
        </p:txBody>
      </p:sp>
      <p:sp>
        <p:nvSpPr>
          <p:cNvPr id="717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9E079F-EDDD-4F44-A6E3-4A7D533819BF}" type="slidenum">
              <a:rPr lang="en-US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94356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Image result for anthem blue cross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DADADA"/>
              </a:clrFrom>
              <a:clrTo>
                <a:srgbClr val="DADADA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10484" y="0"/>
            <a:ext cx="2374667" cy="23746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5540" name="Rectangle 4"/>
          <p:cNvSpPr>
            <a:spLocks noGrp="1" noChangeArrowheads="1"/>
          </p:cNvSpPr>
          <p:nvPr>
            <p:ph type="title"/>
          </p:nvPr>
        </p:nvSpPr>
        <p:spPr>
          <a:xfrm>
            <a:off x="2118360" y="-190500"/>
            <a:ext cx="85344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UC Health Savings Plan:  HSA</a:t>
            </a:r>
          </a:p>
        </p:txBody>
      </p:sp>
      <p:sp>
        <p:nvSpPr>
          <p:cNvPr id="59396" name="Rectangle 5"/>
          <p:cNvSpPr>
            <a:spLocks noGrp="1" noChangeArrowheads="1"/>
          </p:cNvSpPr>
          <p:nvPr>
            <p:ph idx="1"/>
          </p:nvPr>
        </p:nvSpPr>
        <p:spPr>
          <a:xfrm>
            <a:off x="207897" y="2063386"/>
            <a:ext cx="10789920" cy="4775200"/>
          </a:xfrm>
          <a:ln>
            <a:noFill/>
          </a:ln>
        </p:spPr>
        <p:txBody>
          <a:bodyPr>
            <a:noAutofit/>
          </a:bodyPr>
          <a:lstStyle/>
          <a:p>
            <a:r>
              <a:rPr lang="en-US" sz="3200" b="1" dirty="0"/>
              <a:t>UC contributes </a:t>
            </a:r>
            <a:r>
              <a:rPr lang="en-US" sz="3200" dirty="0"/>
              <a:t>to </a:t>
            </a:r>
            <a:r>
              <a:rPr lang="en-US" sz="3200" dirty="0"/>
              <a:t>the </a:t>
            </a:r>
            <a:r>
              <a:rPr lang="en-US" sz="3200" dirty="0"/>
              <a:t>HSA every January 1:  $</a:t>
            </a:r>
            <a:r>
              <a:rPr lang="en-US" sz="3200" dirty="0"/>
              <a:t>500 for </a:t>
            </a:r>
            <a:r>
              <a:rPr lang="en-US" sz="3200" dirty="0"/>
              <a:t>self-only or </a:t>
            </a:r>
            <a:r>
              <a:rPr lang="en-US" sz="3200" dirty="0"/>
              <a:t>$1,000 for employee + dependents</a:t>
            </a:r>
          </a:p>
          <a:p>
            <a:r>
              <a:rPr lang="en-US" sz="3200" dirty="0"/>
              <a:t>HSA has a triple Federal tax advantage:</a:t>
            </a:r>
          </a:p>
          <a:p>
            <a:pPr lvl="1"/>
            <a:r>
              <a:rPr lang="en-US" sz="2800" dirty="0"/>
              <a:t>Pay no taxes on contributions/earnings/withdrawals for health care expenses (CA taxes contributions &amp; earnings)</a:t>
            </a:r>
          </a:p>
          <a:p>
            <a:r>
              <a:rPr lang="en-US" sz="3200" dirty="0"/>
              <a:t>Not “use it or lose it” like Health FSA </a:t>
            </a:r>
            <a:r>
              <a:rPr lang="en-US" sz="3200" dirty="0"/>
              <a:t>(above $500)</a:t>
            </a:r>
          </a:p>
        </p:txBody>
      </p:sp>
      <p:sp>
        <p:nvSpPr>
          <p:cNvPr id="5837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8C43F-259C-418A-9BC8-F3CA6D381EC4}" type="slidenum">
              <a:rPr lang="en-US" smtClean="0"/>
              <a:pPr/>
              <a:t>40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96798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Image result for anthem blue cross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DADADA"/>
              </a:clrFrom>
              <a:clrTo>
                <a:srgbClr val="DADADA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10484" y="0"/>
            <a:ext cx="2374667" cy="23746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5540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UC Health Savings </a:t>
            </a:r>
            <a:r>
              <a:rPr lang="en-US" sz="3600" dirty="0" err="1" smtClean="0"/>
              <a:t>Plan:HSA</a:t>
            </a:r>
            <a:endParaRPr lang="en-US" sz="3600" dirty="0"/>
          </a:p>
        </p:txBody>
      </p:sp>
      <p:sp>
        <p:nvSpPr>
          <p:cNvPr id="59396" name="Rectangle 5"/>
          <p:cNvSpPr>
            <a:spLocks noGrp="1" noChangeArrowheads="1"/>
          </p:cNvSpPr>
          <p:nvPr>
            <p:ph idx="1"/>
          </p:nvPr>
        </p:nvSpPr>
        <p:spPr>
          <a:xfrm>
            <a:off x="182880" y="2063387"/>
            <a:ext cx="10972800" cy="4775199"/>
          </a:xfrm>
          <a:ln>
            <a:noFill/>
          </a:ln>
        </p:spPr>
        <p:txBody>
          <a:bodyPr>
            <a:normAutofit fontScale="85000" lnSpcReduction="20000"/>
          </a:bodyPr>
          <a:lstStyle/>
          <a:p>
            <a:r>
              <a:rPr lang="en-US" sz="4267" dirty="0"/>
              <a:t>Maximum annual contribution:  $3,500 single/$7,000/family (+$1,000 if age 55+)</a:t>
            </a:r>
          </a:p>
          <a:p>
            <a:r>
              <a:rPr lang="en-US" sz="4267" dirty="0"/>
              <a:t>Balance above $1,000? Money can be invested.</a:t>
            </a:r>
            <a:endParaRPr lang="en-US" sz="3733" dirty="0"/>
          </a:p>
          <a:p>
            <a:r>
              <a:rPr lang="en-US" sz="4267" dirty="0"/>
              <a:t>Have a balance at age 65? Distributions taxed as normal income (unless used for eligible expenses).</a:t>
            </a:r>
          </a:p>
          <a:p>
            <a:r>
              <a:rPr lang="en-US" sz="4267" dirty="0"/>
              <a:t>Single? Adding new family members mid-year does not get you an additional UC contribution until the following January.</a:t>
            </a:r>
          </a:p>
        </p:txBody>
      </p:sp>
      <p:sp>
        <p:nvSpPr>
          <p:cNvPr id="5837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8C43F-259C-418A-9BC8-F3CA6D381EC4}" type="slidenum">
              <a:rPr lang="en-US" smtClean="0"/>
              <a:pPr/>
              <a:t>41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64804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9" name="Rectangle 5"/>
          <p:cNvSpPr>
            <a:spLocks noGrp="1" noChangeArrowheads="1"/>
          </p:cNvSpPr>
          <p:nvPr>
            <p:ph type="title"/>
          </p:nvPr>
        </p:nvSpPr>
        <p:spPr>
          <a:xfrm>
            <a:off x="2235200" y="-88900"/>
            <a:ext cx="8534400" cy="1143000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en-US" sz="3200" dirty="0"/>
              <a:t>UC Health Savings Plan:  Coverage</a:t>
            </a:r>
          </a:p>
        </p:txBody>
      </p:sp>
      <p:sp>
        <p:nvSpPr>
          <p:cNvPr id="61444" name="Rectangle 6"/>
          <p:cNvSpPr>
            <a:spLocks noGrp="1" noChangeArrowheads="1"/>
          </p:cNvSpPr>
          <p:nvPr>
            <p:ph sz="half" idx="1"/>
          </p:nvPr>
        </p:nvSpPr>
        <p:spPr>
          <a:xfrm>
            <a:off x="293621" y="1934667"/>
            <a:ext cx="5080000" cy="4775200"/>
          </a:xfrm>
        </p:spPr>
        <p:txBody>
          <a:bodyPr>
            <a:normAutofit/>
          </a:bodyPr>
          <a:lstStyle/>
          <a:p>
            <a:pPr marL="711182" indent="-711182">
              <a:lnSpc>
                <a:spcPct val="80000"/>
              </a:lnSpc>
            </a:pPr>
            <a:r>
              <a:rPr lang="en-US" b="1" dirty="0" smtClean="0"/>
              <a:t>Anthem Preferred</a:t>
            </a:r>
          </a:p>
          <a:p>
            <a:pPr marL="1219170" lvl="1" indent="-609585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n-US" sz="3200" dirty="0"/>
              <a:t>$</a:t>
            </a:r>
            <a:r>
              <a:rPr lang="en-US" sz="3200" dirty="0"/>
              <a:t>1,350 </a:t>
            </a:r>
            <a:r>
              <a:rPr lang="en-US" sz="3200" dirty="0"/>
              <a:t>deductible</a:t>
            </a:r>
          </a:p>
          <a:p>
            <a:pPr marL="1727157" lvl="2" indent="-507987">
              <a:lnSpc>
                <a:spcPct val="80000"/>
              </a:lnSpc>
            </a:pPr>
            <a:r>
              <a:rPr lang="en-US" dirty="0"/>
              <a:t>$</a:t>
            </a:r>
            <a:r>
              <a:rPr lang="en-US" dirty="0" smtClean="0"/>
              <a:t>2,700 </a:t>
            </a:r>
            <a:r>
              <a:rPr lang="en-US" dirty="0"/>
              <a:t>for </a:t>
            </a:r>
            <a:r>
              <a:rPr lang="en-US" dirty="0" smtClean="0"/>
              <a:t>self + dependents</a:t>
            </a:r>
          </a:p>
          <a:p>
            <a:pPr marL="1219170" lvl="1" indent="-609585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n-US" sz="3200" dirty="0"/>
              <a:t>20% coinsurance</a:t>
            </a:r>
          </a:p>
          <a:p>
            <a:pPr marL="1219170" lvl="1" indent="-609585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n-US" sz="3200" dirty="0"/>
              <a:t>$4,000 Out-of-pocket limit </a:t>
            </a:r>
          </a:p>
          <a:p>
            <a:pPr marL="1444716" lvl="2" indent="-457189">
              <a:lnSpc>
                <a:spcPct val="80000"/>
              </a:lnSpc>
            </a:pPr>
            <a:r>
              <a:rPr lang="en-US" sz="3200" dirty="0"/>
              <a:t>$6,400 per family</a:t>
            </a:r>
          </a:p>
        </p:txBody>
      </p:sp>
      <p:sp>
        <p:nvSpPr>
          <p:cNvPr id="61445" name="Rectangle 7"/>
          <p:cNvSpPr>
            <a:spLocks noGrp="1" noChangeArrowheads="1"/>
          </p:cNvSpPr>
          <p:nvPr>
            <p:ph sz="half" idx="2"/>
          </p:nvPr>
        </p:nvSpPr>
        <p:spPr>
          <a:xfrm>
            <a:off x="5735583" y="1934667"/>
            <a:ext cx="5689600" cy="4775200"/>
          </a:xfrm>
        </p:spPr>
        <p:txBody>
          <a:bodyPr>
            <a:normAutofit/>
          </a:bodyPr>
          <a:lstStyle/>
          <a:p>
            <a:pPr marL="507987" indent="-507987">
              <a:lnSpc>
                <a:spcPct val="80000"/>
              </a:lnSpc>
            </a:pPr>
            <a:r>
              <a:rPr lang="en-US" b="1" dirty="0" smtClean="0"/>
              <a:t>Out-of-Network</a:t>
            </a:r>
          </a:p>
          <a:p>
            <a:pPr marL="1219170" lvl="1" indent="-609585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n-US" sz="3200" dirty="0"/>
              <a:t>$2,500 </a:t>
            </a:r>
            <a:r>
              <a:rPr lang="en-US" sz="3200" dirty="0"/>
              <a:t>deductible</a:t>
            </a:r>
          </a:p>
          <a:p>
            <a:pPr marL="1727157" lvl="2" indent="-507987">
              <a:lnSpc>
                <a:spcPct val="80000"/>
              </a:lnSpc>
            </a:pPr>
            <a:r>
              <a:rPr lang="en-US" dirty="0" smtClean="0"/>
              <a:t>$5,000 </a:t>
            </a:r>
            <a:r>
              <a:rPr lang="en-US" dirty="0"/>
              <a:t>for self + dependents</a:t>
            </a:r>
          </a:p>
          <a:p>
            <a:pPr marL="1066773" lvl="1" indent="-457189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n-US" sz="3200" dirty="0"/>
              <a:t>40% coinsurance</a:t>
            </a:r>
          </a:p>
          <a:p>
            <a:pPr marL="1219170" lvl="1" indent="-609585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n-US" sz="3200" dirty="0"/>
              <a:t>$8,000 Out-of-pocket limit </a:t>
            </a:r>
            <a:endParaRPr lang="en-US" sz="3200" dirty="0"/>
          </a:p>
          <a:p>
            <a:pPr marL="1444716" lvl="2" indent="-457189">
              <a:lnSpc>
                <a:spcPct val="80000"/>
              </a:lnSpc>
            </a:pPr>
            <a:r>
              <a:rPr lang="en-US" sz="3200" dirty="0"/>
              <a:t>$16,000 </a:t>
            </a:r>
            <a:r>
              <a:rPr lang="en-US" sz="3200" dirty="0"/>
              <a:t>per family</a:t>
            </a:r>
          </a:p>
          <a:p>
            <a:pPr marL="1066773" lvl="1" indent="-457189">
              <a:lnSpc>
                <a:spcPct val="80000"/>
              </a:lnSpc>
            </a:pPr>
            <a:r>
              <a:rPr lang="en-US" sz="3200" b="1" dirty="0">
                <a:solidFill>
                  <a:srgbClr val="3366CC"/>
                </a:solidFill>
              </a:rPr>
              <a:t>+ Balance billing</a:t>
            </a:r>
          </a:p>
        </p:txBody>
      </p:sp>
      <p:sp>
        <p:nvSpPr>
          <p:cNvPr id="6041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B1C794-C8D0-42BD-823E-0ED98797E08F}" type="slidenum">
              <a:rPr lang="en-US"/>
              <a:pPr>
                <a:defRPr/>
              </a:pPr>
              <a:t>42</a:t>
            </a:fld>
            <a:endParaRPr lang="en-US" dirty="0"/>
          </a:p>
        </p:txBody>
      </p:sp>
      <p:pic>
        <p:nvPicPr>
          <p:cNvPr id="6" name="Picture 2" descr="Image result for anthem blue cross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DADADA"/>
              </a:clrFrom>
              <a:clrTo>
                <a:srgbClr val="DADADA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10484" y="0"/>
            <a:ext cx="2374667" cy="23746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ight Arrow 6"/>
          <p:cNvSpPr/>
          <p:nvPr/>
        </p:nvSpPr>
        <p:spPr>
          <a:xfrm>
            <a:off x="4916421" y="4993640"/>
            <a:ext cx="914400" cy="508000"/>
          </a:xfrm>
          <a:prstGeom prst="rightArrow">
            <a:avLst/>
          </a:prstGeom>
          <a:solidFill>
            <a:srgbClr val="3366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16859944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Image result for anthem blue cross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DADADA"/>
              </a:clrFrom>
              <a:clrTo>
                <a:srgbClr val="DADADA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10484" y="0"/>
            <a:ext cx="2374667" cy="23746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99375" name="Group 47"/>
          <p:cNvGraphicFramePr>
            <a:graphicFrameLocks noGrp="1"/>
          </p:cNvGraphicFramePr>
          <p:nvPr>
            <p:ph idx="1"/>
            <p:extLst/>
          </p:nvPr>
        </p:nvGraphicFramePr>
        <p:xfrm>
          <a:off x="997529" y="2209800"/>
          <a:ext cx="10196945" cy="3352802"/>
        </p:xfrm>
        <a:graphic>
          <a:graphicData uri="http://schemas.openxmlformats.org/drawingml/2006/table">
            <a:tbl>
              <a:tblPr/>
              <a:tblGrid>
                <a:gridCol w="4544291"/>
                <a:gridCol w="2660073"/>
                <a:gridCol w="2992581"/>
              </a:tblGrid>
              <a:tr h="873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rgbClr val="CCECF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855"/>
                          </a:solidFill>
                          <a:effectLst/>
                          <a:latin typeface="Proxima Nova" panose="02000506030000020004" pitchFamily="50" charset="0"/>
                          <a:ea typeface="+mn-ea"/>
                          <a:cs typeface="Calibri" pitchFamily="34" charset="0"/>
                        </a:rPr>
                        <a:t>Self Only Coverage</a:t>
                      </a:r>
                    </a:p>
                  </a:txBody>
                  <a:tcPr marL="133004" marR="133004" anchor="ctr" horzOverflow="overflow">
                    <a:lnL w="12700" cap="flat" cmpd="sng" algn="ctr">
                      <a:solidFill>
                        <a:srgbClr val="DAA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AA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AA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AA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rgbClr val="CCECF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855"/>
                          </a:solidFill>
                          <a:effectLst/>
                          <a:latin typeface="Proxima Nova" panose="02000506030000020004" pitchFamily="50" charset="0"/>
                          <a:cs typeface="Calibri" pitchFamily="34" charset="0"/>
                        </a:rPr>
                        <a:t>Preferred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rgbClr val="CCECF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855"/>
                          </a:solidFill>
                          <a:effectLst/>
                          <a:latin typeface="Proxima Nova" panose="02000506030000020004" pitchFamily="50" charset="0"/>
                          <a:cs typeface="Calibri" pitchFamily="34" charset="0"/>
                        </a:rPr>
                        <a:t>Providers</a:t>
                      </a:r>
                    </a:p>
                  </a:txBody>
                  <a:tcPr marL="133004" marR="133004" anchor="ctr" horzOverflow="overflow">
                    <a:lnL w="12700" cap="flat" cmpd="sng" algn="ctr">
                      <a:solidFill>
                        <a:srgbClr val="DAA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AA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AA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AA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rgbClr val="CCECF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855"/>
                          </a:solidFill>
                          <a:effectLst/>
                          <a:latin typeface="Proxima Nova" panose="02000506030000020004" pitchFamily="50" charset="0"/>
                          <a:cs typeface="Calibri" pitchFamily="34" charset="0"/>
                        </a:rPr>
                        <a:t>Out-of-Network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rgbClr val="CCECF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855"/>
                          </a:solidFill>
                          <a:effectLst/>
                          <a:latin typeface="Proxima Nova" panose="02000506030000020004" pitchFamily="50" charset="0"/>
                          <a:cs typeface="Calibri" pitchFamily="34" charset="0"/>
                        </a:rPr>
                        <a:t>Providers</a:t>
                      </a:r>
                    </a:p>
                  </a:txBody>
                  <a:tcPr marL="133004" marR="133004" anchor="ctr" horzOverflow="overflow">
                    <a:lnL w="12700" cap="flat" cmpd="sng" algn="ctr">
                      <a:solidFill>
                        <a:srgbClr val="DAA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AA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AA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AA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5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rgbClr val="CCECF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855"/>
                          </a:solidFill>
                          <a:effectLst/>
                          <a:latin typeface="Proxima Nova" panose="02000506030000020004" pitchFamily="50" charset="0"/>
                          <a:cs typeface="Calibri" pitchFamily="34" charset="0"/>
                        </a:rPr>
                        <a:t>1:  Deductible*</a:t>
                      </a:r>
                    </a:p>
                  </a:txBody>
                  <a:tcPr marL="133004" marR="133004" anchor="ctr" horzOverflow="overflow">
                    <a:lnL w="12700" cap="flat" cmpd="sng" algn="ctr">
                      <a:solidFill>
                        <a:srgbClr val="DAA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AA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AA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AA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rgbClr val="CCECF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855"/>
                          </a:solidFill>
                          <a:effectLst/>
                          <a:latin typeface="Proxima Nova" panose="02000506030000020004" pitchFamily="50" charset="0"/>
                          <a:cs typeface="Calibri" pitchFamily="34" charset="0"/>
                        </a:rPr>
                        <a:t>$1,350</a:t>
                      </a:r>
                    </a:p>
                  </a:txBody>
                  <a:tcPr marL="133004" marR="133004" anchor="ctr" horzOverflow="overflow">
                    <a:lnL w="12700" cap="flat" cmpd="sng" algn="ctr">
                      <a:solidFill>
                        <a:srgbClr val="DAA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AA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AA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AA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rgbClr val="CCECF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855"/>
                          </a:solidFill>
                          <a:effectLst/>
                          <a:latin typeface="Proxima Nova" panose="02000506030000020004" pitchFamily="50" charset="0"/>
                          <a:cs typeface="Calibri" pitchFamily="34" charset="0"/>
                        </a:rPr>
                        <a:t>$2,550</a:t>
                      </a:r>
                    </a:p>
                  </a:txBody>
                  <a:tcPr marL="133004" marR="133004" anchor="ctr" horzOverflow="overflow">
                    <a:lnL w="12700" cap="flat" cmpd="sng" algn="ctr">
                      <a:solidFill>
                        <a:srgbClr val="DAA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AA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AA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AA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7153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rgbClr val="CCECF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855"/>
                          </a:solidFill>
                          <a:effectLst/>
                          <a:latin typeface="Proxima Nova" panose="02000506030000020004" pitchFamily="50" charset="0"/>
                          <a:cs typeface="Calibri" pitchFamily="34" charset="0"/>
                        </a:rPr>
                        <a:t>2:  Coinsurance</a:t>
                      </a:r>
                    </a:p>
                  </a:txBody>
                  <a:tcPr marL="133004" marR="133004" anchor="ctr" horzOverflow="overflow">
                    <a:lnL w="12700" cap="flat" cmpd="sng" algn="ctr">
                      <a:solidFill>
                        <a:srgbClr val="DAA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AA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AA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AA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rgbClr val="CCECF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855"/>
                          </a:solidFill>
                          <a:effectLst/>
                          <a:latin typeface="Proxima Nova" panose="02000506030000020004" pitchFamily="50" charset="0"/>
                          <a:cs typeface="Calibri" pitchFamily="34" charset="0"/>
                        </a:rPr>
                        <a:t>20%</a:t>
                      </a:r>
                    </a:p>
                  </a:txBody>
                  <a:tcPr marL="133004" marR="133004" anchor="ctr" horzOverflow="overflow">
                    <a:lnL w="12700" cap="flat" cmpd="sng" algn="ctr">
                      <a:solidFill>
                        <a:srgbClr val="DAA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AA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AA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AA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rgbClr val="CCECF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855"/>
                          </a:solidFill>
                          <a:effectLst/>
                          <a:latin typeface="Proxima Nova" panose="02000506030000020004" pitchFamily="50" charset="0"/>
                          <a:cs typeface="Calibri" pitchFamily="34" charset="0"/>
                        </a:rPr>
                        <a:t>40%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rgbClr val="CCECF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66CC"/>
                          </a:solidFill>
                          <a:effectLst/>
                          <a:latin typeface="Proxima Nova" panose="02000506030000020004" pitchFamily="50" charset="0"/>
                          <a:cs typeface="Calibri" pitchFamily="34" charset="0"/>
                        </a:rPr>
                        <a:t>+ balance</a:t>
                      </a:r>
                    </a:p>
                  </a:txBody>
                  <a:tcPr marL="133004" marR="133004" anchor="ctr" horzOverflow="overflow">
                    <a:lnL w="12700" cap="flat" cmpd="sng" algn="ctr">
                      <a:solidFill>
                        <a:srgbClr val="DAA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AA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AA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AA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73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rgbClr val="CCECF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855"/>
                          </a:solidFill>
                          <a:effectLst/>
                          <a:latin typeface="Proxima Nova" panose="02000506030000020004" pitchFamily="50" charset="0"/>
                          <a:cs typeface="Calibri" pitchFamily="34" charset="0"/>
                        </a:rPr>
                        <a:t>3:  Out-of-Pocket Limit</a:t>
                      </a:r>
                    </a:p>
                  </a:txBody>
                  <a:tcPr marL="133004" marR="133004" anchor="ctr" horzOverflow="overflow">
                    <a:lnL w="12700" cap="flat" cmpd="sng" algn="ctr">
                      <a:solidFill>
                        <a:srgbClr val="DAA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AA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AA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AA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rgbClr val="CCECF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855"/>
                          </a:solidFill>
                          <a:effectLst/>
                          <a:latin typeface="Proxima Nova" panose="02000506030000020004" pitchFamily="50" charset="0"/>
                          <a:cs typeface="Calibri" pitchFamily="34" charset="0"/>
                        </a:rPr>
                        <a:t>$4,000</a:t>
                      </a:r>
                    </a:p>
                  </a:txBody>
                  <a:tcPr marL="133004" marR="133004" anchor="ctr" horzOverflow="overflow">
                    <a:lnL w="12700" cap="flat" cmpd="sng" algn="ctr">
                      <a:solidFill>
                        <a:srgbClr val="DAA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AA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AA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AA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rgbClr val="CCECF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855"/>
                          </a:solidFill>
                          <a:effectLst/>
                          <a:latin typeface="Proxima Nova" panose="02000506030000020004" pitchFamily="50" charset="0"/>
                          <a:cs typeface="Calibri" pitchFamily="34" charset="0"/>
                        </a:rPr>
                        <a:t>$8,000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rgbClr val="CCECF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66CC"/>
                          </a:solidFill>
                          <a:effectLst/>
                          <a:latin typeface="Proxima Nova" panose="02000506030000020004" pitchFamily="50" charset="0"/>
                          <a:cs typeface="Calibri" pitchFamily="34" charset="0"/>
                        </a:rPr>
                        <a:t>+ balance</a:t>
                      </a:r>
                    </a:p>
                  </a:txBody>
                  <a:tcPr marL="133004" marR="133004" anchor="ctr" horzOverflow="overflow">
                    <a:lnL w="12700" cap="flat" cmpd="sng" algn="ctr">
                      <a:solidFill>
                        <a:srgbClr val="DAA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AA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AA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AA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403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57C6A7-9646-47B5-8CA3-BEA7EC09E2C1}" type="slidenum">
              <a:rPr lang="en-US" smtClean="0"/>
              <a:pPr>
                <a:defRPr/>
              </a:pPr>
              <a:t>43</a:t>
            </a:fld>
            <a:endParaRPr lang="en-US" dirty="0" smtClean="0"/>
          </a:p>
        </p:txBody>
      </p:sp>
      <p:sp>
        <p:nvSpPr>
          <p:cNvPr id="11" name="Rectangle 5"/>
          <p:cNvSpPr txBox="1">
            <a:spLocks noChangeArrowheads="1"/>
          </p:cNvSpPr>
          <p:nvPr/>
        </p:nvSpPr>
        <p:spPr>
          <a:xfrm>
            <a:off x="1435100" y="5765800"/>
            <a:ext cx="9321800" cy="6604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420624" indent="-384048" algn="l" rtl="0" eaLnBrk="1" latinLnBrk="0" hangingPunct="1">
              <a:spcBef>
                <a:spcPct val="20000"/>
              </a:spcBef>
              <a:spcAft>
                <a:spcPts val="600"/>
              </a:spcAft>
              <a:buClr>
                <a:srgbClr val="4FD1FF"/>
              </a:buClr>
              <a:buSzPct val="80000"/>
              <a:buFont typeface="Wingdings 2"/>
              <a:buChar char=""/>
              <a:defRPr kumimoji="0" sz="3000" kern="1200">
                <a:solidFill>
                  <a:schemeClr val="tx1"/>
                </a:solidFill>
                <a:effectLst/>
                <a:latin typeface="Calibri" pitchFamily="34" charset="0"/>
                <a:ea typeface="+mn-ea"/>
                <a:cs typeface="Calibri" pitchFamily="34" charset="0"/>
              </a:defRPr>
            </a:lvl1pPr>
            <a:lvl2pPr marL="722376" indent="-274320" algn="l" rtl="0" eaLnBrk="1" latinLnBrk="0" hangingPunct="1">
              <a:spcBef>
                <a:spcPct val="20000"/>
              </a:spcBef>
              <a:spcAft>
                <a:spcPts val="600"/>
              </a:spcAft>
              <a:buClr>
                <a:srgbClr val="4FD1FF"/>
              </a:buClr>
              <a:buSzPct val="90000"/>
              <a:buFont typeface="Wingdings 2"/>
              <a:buChar char=""/>
              <a:defRPr kumimoji="0" sz="2600" kern="1200">
                <a:solidFill>
                  <a:schemeClr val="tx1"/>
                </a:solidFill>
                <a:effectLst/>
                <a:latin typeface="Calibri" pitchFamily="34" charset="0"/>
                <a:ea typeface="+mn-ea"/>
                <a:cs typeface="Calibri" pitchFamily="34" charset="0"/>
              </a:defRPr>
            </a:lvl2pPr>
            <a:lvl3pPr marL="1005840" indent="-256032" algn="l" rtl="0" eaLnBrk="1" latinLnBrk="0" hangingPunct="1">
              <a:spcBef>
                <a:spcPct val="20000"/>
              </a:spcBef>
              <a:spcAft>
                <a:spcPts val="600"/>
              </a:spcAft>
              <a:buClr>
                <a:srgbClr val="4FD1FF"/>
              </a:buClr>
              <a:buSzPct val="85000"/>
              <a:buFont typeface="Arial"/>
              <a:buChar char="○"/>
              <a:defRPr kumimoji="0" sz="2400" kern="1200">
                <a:solidFill>
                  <a:schemeClr val="tx1"/>
                </a:solidFill>
                <a:effectLst/>
                <a:latin typeface="Calibri" pitchFamily="34" charset="0"/>
                <a:ea typeface="+mn-ea"/>
                <a:cs typeface="Calibri" pitchFamily="34" charset="0"/>
              </a:defRPr>
            </a:lvl3pPr>
            <a:lvl4pPr marL="1280160" indent="-237744" algn="l" rtl="0" eaLnBrk="1" latinLnBrk="0" hangingPunct="1">
              <a:spcBef>
                <a:spcPct val="20000"/>
              </a:spcBef>
              <a:spcAft>
                <a:spcPts val="600"/>
              </a:spcAft>
              <a:buClr>
                <a:srgbClr val="4FD1FF"/>
              </a:buClr>
              <a:buSzPct val="90000"/>
              <a:buFont typeface="Wingdings 2"/>
              <a:buChar char=""/>
              <a:defRPr kumimoji="0" sz="2000" kern="1200">
                <a:solidFill>
                  <a:schemeClr val="tx1"/>
                </a:solidFill>
                <a:effectLst/>
                <a:latin typeface="Calibri" pitchFamily="34" charset="0"/>
                <a:ea typeface="+mn-ea"/>
                <a:cs typeface="Calibri" pitchFamily="34" charset="0"/>
              </a:defRPr>
            </a:lvl4pPr>
            <a:lvl5pPr marL="1490472" indent="-182880" algn="l" rtl="0" eaLnBrk="1" latinLnBrk="0" hangingPunct="1">
              <a:spcBef>
                <a:spcPct val="20000"/>
              </a:spcBef>
              <a:spcAft>
                <a:spcPts val="600"/>
              </a:spcAft>
              <a:buClr>
                <a:srgbClr val="4FD1FF"/>
              </a:buClr>
              <a:buSzPct val="100000"/>
              <a:buFont typeface="Arial"/>
              <a:buChar char="-"/>
              <a:defRPr kumimoji="0" sz="2000" kern="1200">
                <a:solidFill>
                  <a:schemeClr val="tx1"/>
                </a:solidFill>
                <a:effectLst/>
                <a:latin typeface="Calibri" pitchFamily="34" charset="0"/>
                <a:ea typeface="+mn-ea"/>
                <a:cs typeface="Calibri" pitchFamily="34" charset="0"/>
              </a:defRPr>
            </a:lvl5pPr>
            <a:lvl6pPr marL="1700784" indent="-18288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/>
              <a:buChar char="-"/>
              <a:defRPr kumimoji="0"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/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39696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/>
              <a:buChar char="▪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317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/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97393" lvl="1" indent="0" algn="ctr">
              <a:buNone/>
            </a:pPr>
            <a:r>
              <a:rPr lang="en-US" sz="3467" b="1" i="1" dirty="0">
                <a:solidFill>
                  <a:srgbClr val="002855"/>
                </a:solidFill>
              </a:rPr>
              <a:t>* UC contributes $500 to the HSA</a:t>
            </a:r>
          </a:p>
        </p:txBody>
      </p:sp>
      <p:sp>
        <p:nvSpPr>
          <p:cNvPr id="7" name="Right Arrow 6"/>
          <p:cNvSpPr/>
          <p:nvPr/>
        </p:nvSpPr>
        <p:spPr>
          <a:xfrm>
            <a:off x="7721600" y="4858328"/>
            <a:ext cx="914400" cy="508000"/>
          </a:xfrm>
          <a:prstGeom prst="rightArrow">
            <a:avLst/>
          </a:prstGeom>
          <a:solidFill>
            <a:srgbClr val="3366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title"/>
          </p:nvPr>
        </p:nvSpPr>
        <p:spPr>
          <a:xfrm>
            <a:off x="609600" y="274639"/>
            <a:ext cx="8534400" cy="1143000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en-US" sz="4800" dirty="0"/>
              <a:t>UC Health Savings Plan:  Coverage</a:t>
            </a:r>
          </a:p>
        </p:txBody>
      </p:sp>
    </p:spTree>
    <p:extLst>
      <p:ext uri="{BB962C8B-B14F-4D97-AF65-F5344CB8AC3E}">
        <p14:creationId xmlns:p14="http://schemas.microsoft.com/office/powerpoint/2010/main" val="33708661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Image result for anthem blue cross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DADADA"/>
              </a:clrFrom>
              <a:clrTo>
                <a:srgbClr val="DADADA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10484" y="0"/>
            <a:ext cx="2374667" cy="23746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99375" name="Group 47"/>
          <p:cNvGraphicFramePr>
            <a:graphicFrameLocks noGrp="1"/>
          </p:cNvGraphicFramePr>
          <p:nvPr>
            <p:ph idx="1"/>
            <p:extLst/>
          </p:nvPr>
        </p:nvGraphicFramePr>
        <p:xfrm>
          <a:off x="997529" y="2209800"/>
          <a:ext cx="10196945" cy="3352802"/>
        </p:xfrm>
        <a:graphic>
          <a:graphicData uri="http://schemas.openxmlformats.org/drawingml/2006/table">
            <a:tbl>
              <a:tblPr/>
              <a:tblGrid>
                <a:gridCol w="4544291"/>
                <a:gridCol w="2660073"/>
                <a:gridCol w="2992581"/>
              </a:tblGrid>
              <a:tr h="873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rgbClr val="CCECF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855"/>
                          </a:solidFill>
                          <a:effectLst/>
                          <a:latin typeface="Proxima Nova" panose="02000506030000020004" pitchFamily="50" charset="0"/>
                          <a:ea typeface="+mn-ea"/>
                          <a:cs typeface="Calibri" pitchFamily="34" charset="0"/>
                        </a:rPr>
                        <a:t>Self + Dependents Coverage</a:t>
                      </a:r>
                    </a:p>
                  </a:txBody>
                  <a:tcPr marL="133004" marR="133004" anchor="ctr" horzOverflow="overflow">
                    <a:lnL w="12700" cap="flat" cmpd="sng" algn="ctr">
                      <a:solidFill>
                        <a:srgbClr val="DAA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AA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AA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AA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rgbClr val="CCECF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855"/>
                          </a:solidFill>
                          <a:effectLst/>
                          <a:latin typeface="Proxima Nova" panose="02000506030000020004" pitchFamily="50" charset="0"/>
                          <a:cs typeface="Calibri" pitchFamily="34" charset="0"/>
                        </a:rPr>
                        <a:t>Preferred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rgbClr val="CCECF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855"/>
                          </a:solidFill>
                          <a:effectLst/>
                          <a:latin typeface="Proxima Nova" panose="02000506030000020004" pitchFamily="50" charset="0"/>
                          <a:cs typeface="Calibri" pitchFamily="34" charset="0"/>
                        </a:rPr>
                        <a:t>Providers</a:t>
                      </a:r>
                    </a:p>
                  </a:txBody>
                  <a:tcPr marL="133004" marR="133004" anchor="ctr" horzOverflow="overflow">
                    <a:lnL w="12700" cap="flat" cmpd="sng" algn="ctr">
                      <a:solidFill>
                        <a:srgbClr val="DAA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AA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AA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AA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rgbClr val="CCECF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855"/>
                          </a:solidFill>
                          <a:effectLst/>
                          <a:latin typeface="Proxima Nova" panose="02000506030000020004" pitchFamily="50" charset="0"/>
                          <a:cs typeface="Calibri" pitchFamily="34" charset="0"/>
                        </a:rPr>
                        <a:t>Out-of-Network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rgbClr val="CCECF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855"/>
                          </a:solidFill>
                          <a:effectLst/>
                          <a:latin typeface="Proxima Nova" panose="02000506030000020004" pitchFamily="50" charset="0"/>
                          <a:cs typeface="Calibri" pitchFamily="34" charset="0"/>
                        </a:rPr>
                        <a:t>Providers</a:t>
                      </a:r>
                    </a:p>
                  </a:txBody>
                  <a:tcPr marL="133004" marR="133004" anchor="ctr" horzOverflow="overflow">
                    <a:lnL w="12700" cap="flat" cmpd="sng" algn="ctr">
                      <a:solidFill>
                        <a:srgbClr val="DAA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AA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AA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AA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5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rgbClr val="CCECF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855"/>
                          </a:solidFill>
                          <a:effectLst/>
                          <a:latin typeface="Proxima Nova" panose="02000506030000020004" pitchFamily="50" charset="0"/>
                          <a:cs typeface="Calibri" pitchFamily="34" charset="0"/>
                        </a:rPr>
                        <a:t>1:  </a:t>
                      </a:r>
                      <a:r>
                        <a:rPr kumimoji="0" lang="en-US" sz="28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002855"/>
                          </a:solidFill>
                          <a:effectLst/>
                          <a:latin typeface="Proxima Nova" panose="02000506030000020004" pitchFamily="50" charset="0"/>
                          <a:cs typeface="Calibri" pitchFamily="34" charset="0"/>
                        </a:rPr>
                        <a:t>Shared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855"/>
                          </a:solidFill>
                          <a:effectLst/>
                          <a:latin typeface="Proxima Nova" panose="02000506030000020004" pitchFamily="50" charset="0"/>
                          <a:cs typeface="Calibri" pitchFamily="34" charset="0"/>
                        </a:rPr>
                        <a:t> Deductible*</a:t>
                      </a:r>
                    </a:p>
                  </a:txBody>
                  <a:tcPr marL="133004" marR="133004" anchor="ctr" horzOverflow="overflow">
                    <a:lnL w="12700" cap="flat" cmpd="sng" algn="ctr">
                      <a:solidFill>
                        <a:srgbClr val="DAA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AA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AA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AA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rgbClr val="CCECF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855"/>
                          </a:solidFill>
                          <a:effectLst/>
                          <a:latin typeface="Proxima Nova" panose="02000506030000020004" pitchFamily="50" charset="0"/>
                          <a:cs typeface="Calibri" pitchFamily="34" charset="0"/>
                        </a:rPr>
                        <a:t>$2,700</a:t>
                      </a:r>
                    </a:p>
                  </a:txBody>
                  <a:tcPr marL="133004" marR="133004" anchor="ctr" horzOverflow="overflow">
                    <a:lnL w="12700" cap="flat" cmpd="sng" algn="ctr">
                      <a:solidFill>
                        <a:srgbClr val="DAA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AA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AA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AA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rgbClr val="CCECF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855"/>
                          </a:solidFill>
                          <a:effectLst/>
                          <a:latin typeface="Proxima Nova" panose="02000506030000020004" pitchFamily="50" charset="0"/>
                          <a:cs typeface="Calibri" pitchFamily="34" charset="0"/>
                        </a:rPr>
                        <a:t>$5,100</a:t>
                      </a:r>
                    </a:p>
                  </a:txBody>
                  <a:tcPr marL="133004" marR="133004" anchor="ctr" horzOverflow="overflow">
                    <a:lnL w="12700" cap="flat" cmpd="sng" algn="ctr">
                      <a:solidFill>
                        <a:srgbClr val="DAA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AA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AA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AA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7153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rgbClr val="CCECF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855"/>
                          </a:solidFill>
                          <a:effectLst/>
                          <a:latin typeface="Proxima Nova" panose="02000506030000020004" pitchFamily="50" charset="0"/>
                          <a:cs typeface="Calibri" pitchFamily="34" charset="0"/>
                        </a:rPr>
                        <a:t>2:  Coinsurance</a:t>
                      </a:r>
                    </a:p>
                  </a:txBody>
                  <a:tcPr marL="133004" marR="133004" anchor="ctr" horzOverflow="overflow">
                    <a:lnL w="12700" cap="flat" cmpd="sng" algn="ctr">
                      <a:solidFill>
                        <a:srgbClr val="DAA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AA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AA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AA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rgbClr val="CCECF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855"/>
                          </a:solidFill>
                          <a:effectLst/>
                          <a:latin typeface="Proxima Nova" panose="02000506030000020004" pitchFamily="50" charset="0"/>
                          <a:cs typeface="Calibri" pitchFamily="34" charset="0"/>
                        </a:rPr>
                        <a:t>20%</a:t>
                      </a:r>
                    </a:p>
                  </a:txBody>
                  <a:tcPr marL="133004" marR="133004" anchor="ctr" horzOverflow="overflow">
                    <a:lnL w="12700" cap="flat" cmpd="sng" algn="ctr">
                      <a:solidFill>
                        <a:srgbClr val="DAA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AA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AA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AA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rgbClr val="CCECF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855"/>
                          </a:solidFill>
                          <a:effectLst/>
                          <a:latin typeface="Proxima Nova" panose="02000506030000020004" pitchFamily="50" charset="0"/>
                          <a:cs typeface="Calibri" pitchFamily="34" charset="0"/>
                        </a:rPr>
                        <a:t>40%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rgbClr val="CCECF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3366CC"/>
                          </a:solidFill>
                          <a:effectLst/>
                          <a:latin typeface="Proxima Nova" panose="02000506030000020004" pitchFamily="50" charset="0"/>
                          <a:ea typeface="+mn-ea"/>
                          <a:cs typeface="Calibri" pitchFamily="34" charset="0"/>
                        </a:rPr>
                        <a:t>+ balance</a:t>
                      </a:r>
                    </a:p>
                  </a:txBody>
                  <a:tcPr marL="133004" marR="133004" anchor="ctr" horzOverflow="overflow">
                    <a:lnL w="12700" cap="flat" cmpd="sng" algn="ctr">
                      <a:solidFill>
                        <a:srgbClr val="DAA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AA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AA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AA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73125">
                <a:tc>
                  <a:txBody>
                    <a:bodyPr/>
                    <a:lstStyle/>
                    <a:p>
                      <a:pPr marL="346075" marR="0" lvl="0" indent="-346075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rgbClr val="CCECF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855"/>
                          </a:solidFill>
                          <a:effectLst/>
                          <a:latin typeface="Proxima Nova" panose="02000506030000020004" pitchFamily="50" charset="0"/>
                          <a:cs typeface="Calibri" pitchFamily="34" charset="0"/>
                        </a:rPr>
                        <a:t>3:  </a:t>
                      </a:r>
                      <a:r>
                        <a:rPr kumimoji="0" lang="en-US" sz="28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002855"/>
                          </a:solidFill>
                          <a:effectLst/>
                          <a:latin typeface="Proxima Nova" panose="02000506030000020004" pitchFamily="50" charset="0"/>
                          <a:cs typeface="Calibri" pitchFamily="34" charset="0"/>
                        </a:rPr>
                        <a:t>Shared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855"/>
                          </a:solidFill>
                          <a:effectLst/>
                          <a:latin typeface="Proxima Nova" panose="02000506030000020004" pitchFamily="50" charset="0"/>
                          <a:cs typeface="Calibri" pitchFamily="34" charset="0"/>
                        </a:rPr>
                        <a:t> Out-of-Pocket Limit</a:t>
                      </a:r>
                    </a:p>
                  </a:txBody>
                  <a:tcPr marL="133004" marR="133004" anchor="ctr" horzOverflow="overflow">
                    <a:lnL w="12700" cap="flat" cmpd="sng" algn="ctr">
                      <a:solidFill>
                        <a:srgbClr val="DAA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AA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AA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AA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rgbClr val="CCECF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855"/>
                          </a:solidFill>
                          <a:effectLst/>
                          <a:latin typeface="Proxima Nova" panose="02000506030000020004" pitchFamily="50" charset="0"/>
                          <a:cs typeface="Calibri" pitchFamily="34" charset="0"/>
                        </a:rPr>
                        <a:t>$6,400</a:t>
                      </a:r>
                    </a:p>
                  </a:txBody>
                  <a:tcPr marL="133004" marR="133004" anchor="ctr" horzOverflow="overflow">
                    <a:lnL w="12700" cap="flat" cmpd="sng" algn="ctr">
                      <a:solidFill>
                        <a:srgbClr val="DAA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AA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AA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AA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rgbClr val="CCECF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855"/>
                          </a:solidFill>
                          <a:effectLst/>
                          <a:latin typeface="Proxima Nova" panose="02000506030000020004" pitchFamily="50" charset="0"/>
                          <a:cs typeface="Calibri" pitchFamily="34" charset="0"/>
                        </a:rPr>
                        <a:t>$16,000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20000"/>
                        </a:spcAft>
                        <a:buClr>
                          <a:srgbClr val="CCECFF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3366CC"/>
                          </a:solidFill>
                          <a:effectLst/>
                          <a:latin typeface="Proxima Nova" panose="02000506030000020004" pitchFamily="50" charset="0"/>
                          <a:ea typeface="+mn-ea"/>
                          <a:cs typeface="Calibri" pitchFamily="34" charset="0"/>
                        </a:rPr>
                        <a:t>+ balance</a:t>
                      </a:r>
                    </a:p>
                  </a:txBody>
                  <a:tcPr marL="133004" marR="133004" anchor="ctr" horzOverflow="overflow">
                    <a:lnL w="12700" cap="flat" cmpd="sng" algn="ctr">
                      <a:solidFill>
                        <a:srgbClr val="DAA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AA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AA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AAA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403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57C6A7-9646-47B5-8CA3-BEA7EC09E2C1}" type="slidenum">
              <a:rPr lang="en-US" smtClean="0"/>
              <a:pPr>
                <a:defRPr/>
              </a:pPr>
              <a:t>44</a:t>
            </a:fld>
            <a:endParaRPr lang="en-US" dirty="0" smtClean="0"/>
          </a:p>
        </p:txBody>
      </p:sp>
      <p:sp>
        <p:nvSpPr>
          <p:cNvPr id="6" name="Rectangle 5"/>
          <p:cNvSpPr txBox="1">
            <a:spLocks noChangeArrowheads="1"/>
          </p:cNvSpPr>
          <p:nvPr/>
        </p:nvSpPr>
        <p:spPr>
          <a:xfrm>
            <a:off x="1435100" y="5765800"/>
            <a:ext cx="9321800" cy="6604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420624" indent="-384048" algn="l" rtl="0" eaLnBrk="1" latinLnBrk="0" hangingPunct="1">
              <a:spcBef>
                <a:spcPct val="20000"/>
              </a:spcBef>
              <a:spcAft>
                <a:spcPts val="600"/>
              </a:spcAft>
              <a:buClr>
                <a:srgbClr val="4FD1FF"/>
              </a:buClr>
              <a:buSzPct val="80000"/>
              <a:buFont typeface="Wingdings 2"/>
              <a:buChar char=""/>
              <a:defRPr kumimoji="0" sz="3000" kern="1200">
                <a:solidFill>
                  <a:schemeClr val="tx1"/>
                </a:solidFill>
                <a:effectLst/>
                <a:latin typeface="Calibri" pitchFamily="34" charset="0"/>
                <a:ea typeface="+mn-ea"/>
                <a:cs typeface="Calibri" pitchFamily="34" charset="0"/>
              </a:defRPr>
            </a:lvl1pPr>
            <a:lvl2pPr marL="722376" indent="-274320" algn="l" rtl="0" eaLnBrk="1" latinLnBrk="0" hangingPunct="1">
              <a:spcBef>
                <a:spcPct val="20000"/>
              </a:spcBef>
              <a:spcAft>
                <a:spcPts val="600"/>
              </a:spcAft>
              <a:buClr>
                <a:srgbClr val="4FD1FF"/>
              </a:buClr>
              <a:buSzPct val="90000"/>
              <a:buFont typeface="Wingdings 2"/>
              <a:buChar char=""/>
              <a:defRPr kumimoji="0" sz="2600" kern="1200">
                <a:solidFill>
                  <a:schemeClr val="tx1"/>
                </a:solidFill>
                <a:effectLst/>
                <a:latin typeface="Calibri" pitchFamily="34" charset="0"/>
                <a:ea typeface="+mn-ea"/>
                <a:cs typeface="Calibri" pitchFamily="34" charset="0"/>
              </a:defRPr>
            </a:lvl2pPr>
            <a:lvl3pPr marL="1005840" indent="-256032" algn="l" rtl="0" eaLnBrk="1" latinLnBrk="0" hangingPunct="1">
              <a:spcBef>
                <a:spcPct val="20000"/>
              </a:spcBef>
              <a:spcAft>
                <a:spcPts val="600"/>
              </a:spcAft>
              <a:buClr>
                <a:srgbClr val="4FD1FF"/>
              </a:buClr>
              <a:buSzPct val="85000"/>
              <a:buFont typeface="Arial"/>
              <a:buChar char="○"/>
              <a:defRPr kumimoji="0" sz="2400" kern="1200">
                <a:solidFill>
                  <a:schemeClr val="tx1"/>
                </a:solidFill>
                <a:effectLst/>
                <a:latin typeface="Calibri" pitchFamily="34" charset="0"/>
                <a:ea typeface="+mn-ea"/>
                <a:cs typeface="Calibri" pitchFamily="34" charset="0"/>
              </a:defRPr>
            </a:lvl3pPr>
            <a:lvl4pPr marL="1280160" indent="-237744" algn="l" rtl="0" eaLnBrk="1" latinLnBrk="0" hangingPunct="1">
              <a:spcBef>
                <a:spcPct val="20000"/>
              </a:spcBef>
              <a:spcAft>
                <a:spcPts val="600"/>
              </a:spcAft>
              <a:buClr>
                <a:srgbClr val="4FD1FF"/>
              </a:buClr>
              <a:buSzPct val="90000"/>
              <a:buFont typeface="Wingdings 2"/>
              <a:buChar char=""/>
              <a:defRPr kumimoji="0" sz="2000" kern="1200">
                <a:solidFill>
                  <a:schemeClr val="tx1"/>
                </a:solidFill>
                <a:effectLst/>
                <a:latin typeface="Calibri" pitchFamily="34" charset="0"/>
                <a:ea typeface="+mn-ea"/>
                <a:cs typeface="Calibri" pitchFamily="34" charset="0"/>
              </a:defRPr>
            </a:lvl4pPr>
            <a:lvl5pPr marL="1490472" indent="-182880" algn="l" rtl="0" eaLnBrk="1" latinLnBrk="0" hangingPunct="1">
              <a:spcBef>
                <a:spcPct val="20000"/>
              </a:spcBef>
              <a:spcAft>
                <a:spcPts val="600"/>
              </a:spcAft>
              <a:buClr>
                <a:srgbClr val="4FD1FF"/>
              </a:buClr>
              <a:buSzPct val="100000"/>
              <a:buFont typeface="Arial"/>
              <a:buChar char="-"/>
              <a:defRPr kumimoji="0" sz="2000" kern="1200">
                <a:solidFill>
                  <a:schemeClr val="tx1"/>
                </a:solidFill>
                <a:effectLst/>
                <a:latin typeface="Calibri" pitchFamily="34" charset="0"/>
                <a:ea typeface="+mn-ea"/>
                <a:cs typeface="Calibri" pitchFamily="34" charset="0"/>
              </a:defRPr>
            </a:lvl5pPr>
            <a:lvl6pPr marL="1700784" indent="-18288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/>
              <a:buChar char="-"/>
              <a:defRPr kumimoji="0"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/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39696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/>
              <a:buChar char="▪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317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/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97393" lvl="1" indent="0" algn="ctr">
              <a:buNone/>
            </a:pPr>
            <a:r>
              <a:rPr lang="en-US" sz="3467" b="1" i="1" dirty="0">
                <a:solidFill>
                  <a:srgbClr val="002855"/>
                </a:solidFill>
              </a:rPr>
              <a:t>* UC contributes $1,000 to the HSA</a:t>
            </a:r>
          </a:p>
        </p:txBody>
      </p:sp>
      <p:sp>
        <p:nvSpPr>
          <p:cNvPr id="9" name="Right Arrow 8"/>
          <p:cNvSpPr/>
          <p:nvPr/>
        </p:nvSpPr>
        <p:spPr>
          <a:xfrm>
            <a:off x="7721600" y="4858328"/>
            <a:ext cx="914400" cy="508000"/>
          </a:xfrm>
          <a:prstGeom prst="rightArrow">
            <a:avLst/>
          </a:prstGeom>
          <a:solidFill>
            <a:srgbClr val="3366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title"/>
          </p:nvPr>
        </p:nvSpPr>
        <p:spPr>
          <a:xfrm>
            <a:off x="1965960" y="167959"/>
            <a:ext cx="8534400" cy="1143000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en-US" sz="4800" dirty="0"/>
              <a:t>UC Health Savings Plan:  Coverage</a:t>
            </a:r>
          </a:p>
        </p:txBody>
      </p:sp>
    </p:spTree>
    <p:extLst>
      <p:ext uri="{BB962C8B-B14F-4D97-AF65-F5344CB8AC3E}">
        <p14:creationId xmlns:p14="http://schemas.microsoft.com/office/powerpoint/2010/main" val="2087970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6" name="Rectangle 5"/>
          <p:cNvSpPr>
            <a:spLocks noGrp="1" noChangeArrowheads="1"/>
          </p:cNvSpPr>
          <p:nvPr>
            <p:ph idx="1"/>
          </p:nvPr>
        </p:nvSpPr>
        <p:spPr>
          <a:xfrm>
            <a:off x="609600" y="1803401"/>
            <a:ext cx="10972800" cy="4571999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 smtClean="0"/>
              <a:t>No flat copays; covered like medical</a:t>
            </a:r>
          </a:p>
          <a:p>
            <a:pPr eaLnBrk="1" hangingPunct="1"/>
            <a:r>
              <a:rPr lang="en-US" dirty="0" smtClean="0"/>
              <a:t>Drug expenses apply toward your deductible/out-of-pocket limit</a:t>
            </a:r>
          </a:p>
        </p:txBody>
      </p:sp>
      <p:sp>
        <p:nvSpPr>
          <p:cNvPr id="6349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A51E80-7D46-4C8A-B3DE-826CF10CA48C}" type="slidenum">
              <a:rPr lang="en-US"/>
              <a:pPr>
                <a:defRPr/>
              </a:pPr>
              <a:t>45</a:t>
            </a:fld>
            <a:endParaRPr lang="en-US" dirty="0"/>
          </a:p>
        </p:txBody>
      </p:sp>
      <p:sp>
        <p:nvSpPr>
          <p:cNvPr id="7" name="Rectangle 5"/>
          <p:cNvSpPr txBox="1">
            <a:spLocks noChangeArrowheads="1"/>
          </p:cNvSpPr>
          <p:nvPr/>
        </p:nvSpPr>
        <p:spPr>
          <a:xfrm>
            <a:off x="2316480" y="44333"/>
            <a:ext cx="7213600" cy="1143000"/>
          </a:xfrm>
          <a:prstGeom prst="rect">
            <a:avLst/>
          </a:prstGeom>
        </p:spPr>
        <p:txBody>
          <a:bodyPr vert="horz" lIns="60960" rIns="60960" anchor="ctr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600" b="1" i="1" kern="1200">
                <a:solidFill>
                  <a:schemeClr val="tx1"/>
                </a:solidFill>
                <a:effectLst/>
                <a:latin typeface="Calibri" pitchFamily="34" charset="0"/>
                <a:ea typeface="+mj-ea"/>
                <a:cs typeface="Calibri" pitchFamily="34" charset="0"/>
              </a:defRPr>
            </a:lvl1pPr>
          </a:lstStyle>
          <a:p>
            <a:pPr>
              <a:defRPr/>
            </a:pPr>
            <a:r>
              <a:rPr lang="en-US" sz="3600" b="0" i="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UC Health Savings Plan:   R</a:t>
            </a:r>
            <a:r>
              <a:rPr lang="en-US" sz="3600" b="0" i="0" baseline="-25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x</a:t>
            </a:r>
            <a:r>
              <a:rPr lang="en-US" sz="3600" b="0" i="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3600" dirty="0">
                <a:solidFill>
                  <a:schemeClr val="bg1"/>
                </a:solidFill>
                <a:latin typeface="Proxima Nova Semibold" panose="02000506030000020004" pitchFamily="50" charset="0"/>
              </a:rPr>
              <a:t>coverage</a:t>
            </a:r>
          </a:p>
        </p:txBody>
      </p:sp>
      <p:pic>
        <p:nvPicPr>
          <p:cNvPr id="1026" name="Picture 2" descr="C:\Users\szsolbac\AppData\Local\Microsoft\Windows\Temporary Internet Files\Content.IE5\VLL24JRE\MC900211941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4545" y="3340025"/>
            <a:ext cx="3493273" cy="3035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Image result for anthem blue cross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DADADA"/>
              </a:clrFrom>
              <a:clrTo>
                <a:srgbClr val="DADADA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10484" y="0"/>
            <a:ext cx="2374667" cy="23746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262724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Image result for anthem blue cross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DADADA"/>
              </a:clrFrom>
              <a:clrTo>
                <a:srgbClr val="DADADA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10484" y="0"/>
            <a:ext cx="2374667" cy="23746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460" name="Rectangle 5"/>
          <p:cNvSpPr>
            <a:spLocks noGrp="1" noChangeArrowheads="1"/>
          </p:cNvSpPr>
          <p:nvPr>
            <p:ph idx="1"/>
          </p:nvPr>
        </p:nvSpPr>
        <p:spPr>
          <a:xfrm>
            <a:off x="609600" y="2374667"/>
            <a:ext cx="10972800" cy="4000732"/>
          </a:xfrm>
        </p:spPr>
        <p:txBody>
          <a:bodyPr>
            <a:normAutofit/>
          </a:bodyPr>
          <a:lstStyle/>
          <a:p>
            <a:r>
              <a:rPr lang="en-US" dirty="0"/>
              <a:t>Behavioral health covered the same way medical and pharmacy are covered</a:t>
            </a:r>
          </a:p>
          <a:p>
            <a:pPr lvl="1"/>
            <a:r>
              <a:rPr lang="en-US" dirty="0"/>
              <a:t>Coverage not “carved out”</a:t>
            </a:r>
          </a:p>
        </p:txBody>
      </p:sp>
      <p:sp>
        <p:nvSpPr>
          <p:cNvPr id="1843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371D6-533F-4EB7-BE2B-012F46276555}" type="slidenum">
              <a:rPr lang="en-US" smtClean="0"/>
              <a:pPr/>
              <a:t>46</a:t>
            </a:fld>
            <a:endParaRPr lang="en-US" dirty="0"/>
          </a:p>
        </p:txBody>
      </p:sp>
      <p:sp>
        <p:nvSpPr>
          <p:cNvPr id="7" name="Rectangle 5"/>
          <p:cNvSpPr txBox="1">
            <a:spLocks noChangeArrowheads="1"/>
          </p:cNvSpPr>
          <p:nvPr/>
        </p:nvSpPr>
        <p:spPr>
          <a:xfrm>
            <a:off x="2433776" y="-195784"/>
            <a:ext cx="10769600" cy="1143000"/>
          </a:xfrm>
          <a:prstGeom prst="rect">
            <a:avLst/>
          </a:prstGeom>
        </p:spPr>
        <p:txBody>
          <a:bodyPr vert="horz" lIns="60960" rIns="60960" anchor="ctr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600" b="1" i="1" kern="1200">
                <a:solidFill>
                  <a:schemeClr val="tx1"/>
                </a:solidFill>
                <a:effectLst/>
                <a:latin typeface="Calibri" pitchFamily="34" charset="0"/>
                <a:ea typeface="+mj-ea"/>
                <a:cs typeface="Calibri" pitchFamily="34" charset="0"/>
              </a:defRPr>
            </a:lvl1pPr>
          </a:lstStyle>
          <a:p>
            <a:pPr>
              <a:defRPr/>
            </a:pPr>
            <a:r>
              <a:rPr lang="en-US" sz="2800" b="0" i="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UC Health Savings </a:t>
            </a:r>
            <a:r>
              <a:rPr lang="en-US" sz="2800" b="0" i="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Plan:</a:t>
            </a:r>
          </a:p>
          <a:p>
            <a:pPr>
              <a:defRPr/>
            </a:pPr>
            <a:r>
              <a:rPr lang="en-US" sz="2800" b="0" i="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Mental </a:t>
            </a:r>
            <a:r>
              <a:rPr lang="en-US" sz="2800" b="0" i="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health coverage</a:t>
            </a:r>
          </a:p>
        </p:txBody>
      </p:sp>
    </p:spTree>
    <p:extLst>
      <p:ext uri="{BB962C8B-B14F-4D97-AF65-F5344CB8AC3E}">
        <p14:creationId xmlns:p14="http://schemas.microsoft.com/office/powerpoint/2010/main" val="6699568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Image result for anthem blue cross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DADADA"/>
              </a:clrFrom>
              <a:clrTo>
                <a:srgbClr val="DADADA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10484" y="0"/>
            <a:ext cx="2374667" cy="23746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2468" name="Rectangle 5"/>
          <p:cNvSpPr>
            <a:spLocks noGrp="1" noChangeArrowheads="1"/>
          </p:cNvSpPr>
          <p:nvPr>
            <p:ph idx="1"/>
          </p:nvPr>
        </p:nvSpPr>
        <p:spPr>
          <a:xfrm>
            <a:off x="411480" y="1447305"/>
            <a:ext cx="10261600" cy="5080000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 smtClean="0"/>
              <a:t>Low monthly premium, lower out-of-pocket limit (shared by family)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 smtClean="0"/>
              <a:t>Tax advantaged HSA funded by UC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dirty="0" smtClean="0"/>
              <a:t>Members can contribute </a:t>
            </a:r>
            <a:r>
              <a:rPr lang="en-US" dirty="0"/>
              <a:t>additional pretax </a:t>
            </a:r>
            <a:r>
              <a:rPr lang="en-US" dirty="0" smtClean="0"/>
              <a:t>amounts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dirty="0" smtClean="0"/>
              <a:t>Unused HSA dollars roll to next year; can be used as retirement money at age 65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dirty="0" smtClean="0"/>
              <a:t>Use HSA pay for deductibles and other out-of</a:t>
            </a:r>
            <a:r>
              <a:rPr lang="en-US" dirty="0"/>
              <a:t>-</a:t>
            </a:r>
            <a:r>
              <a:rPr lang="en-US" dirty="0" smtClean="0"/>
              <a:t>pocket costs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 smtClean="0"/>
              <a:t>Advantages of a PPO</a:t>
            </a:r>
          </a:p>
        </p:txBody>
      </p:sp>
      <p:sp>
        <p:nvSpPr>
          <p:cNvPr id="6144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82431-CB21-4801-8A14-55C9FEF50073}" type="slidenum">
              <a:rPr lang="en-US" smtClean="0"/>
              <a:pPr/>
              <a:t>47</a:t>
            </a:fld>
            <a:endParaRPr lang="en-US" dirty="0"/>
          </a:p>
        </p:txBody>
      </p:sp>
      <p:sp>
        <p:nvSpPr>
          <p:cNvPr id="7" name="Rectangle 5"/>
          <p:cNvSpPr txBox="1">
            <a:spLocks noChangeArrowheads="1"/>
          </p:cNvSpPr>
          <p:nvPr/>
        </p:nvSpPr>
        <p:spPr>
          <a:xfrm>
            <a:off x="2393684" y="-213041"/>
            <a:ext cx="7416800" cy="1143000"/>
          </a:xfrm>
          <a:prstGeom prst="rect">
            <a:avLst/>
          </a:prstGeom>
        </p:spPr>
        <p:txBody>
          <a:bodyPr vert="horz" lIns="60960" rIns="60960" anchor="ctr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600" b="1" i="1" kern="1200">
                <a:solidFill>
                  <a:schemeClr val="tx1"/>
                </a:solidFill>
                <a:effectLst/>
                <a:latin typeface="Calibri" pitchFamily="34" charset="0"/>
                <a:ea typeface="+mj-ea"/>
                <a:cs typeface="Calibri" pitchFamily="34" charset="0"/>
              </a:defRPr>
            </a:lvl1pPr>
          </a:lstStyle>
          <a:p>
            <a:pPr>
              <a:defRPr/>
            </a:pPr>
            <a:r>
              <a:rPr lang="en-US" sz="2800" b="0" i="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Advantages of UC Health Savings Plan </a:t>
            </a:r>
          </a:p>
        </p:txBody>
      </p:sp>
    </p:spTree>
    <p:extLst>
      <p:ext uri="{BB962C8B-B14F-4D97-AF65-F5344CB8AC3E}">
        <p14:creationId xmlns:p14="http://schemas.microsoft.com/office/powerpoint/2010/main" val="17541787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2" name="Rectangle 5"/>
          <p:cNvSpPr>
            <a:spLocks noGrp="1" noChangeArrowheads="1"/>
          </p:cNvSpPr>
          <p:nvPr>
            <p:ph sz="half" idx="1"/>
          </p:nvPr>
        </p:nvSpPr>
        <p:spPr>
          <a:xfrm>
            <a:off x="167640" y="1260347"/>
            <a:ext cx="5384800" cy="49784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 smtClean="0"/>
              <a:t>Numerous disqualifying circumstances: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b="1" u="sng" dirty="0">
                <a:solidFill>
                  <a:srgbClr val="FF4F4F"/>
                </a:solidFill>
              </a:rPr>
              <a:t>Incompatible with Health FSA</a:t>
            </a:r>
            <a:r>
              <a:rPr lang="en-US" b="1" dirty="0">
                <a:solidFill>
                  <a:srgbClr val="FF4F4F"/>
                </a:solidFill>
              </a:rPr>
              <a:t>  </a:t>
            </a:r>
            <a:r>
              <a:rPr lang="en-US" dirty="0"/>
              <a:t>(FSA balance must be zero by the end of the </a:t>
            </a:r>
            <a:r>
              <a:rPr lang="en-US" dirty="0" smtClean="0"/>
              <a:t>year; cannot roll over up </a:t>
            </a:r>
            <a:r>
              <a:rPr lang="en-US" dirty="0"/>
              <a:t>to $500)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b="1" u="sng" dirty="0" smtClean="0">
                <a:solidFill>
                  <a:srgbClr val="FF4F4F"/>
                </a:solidFill>
              </a:rPr>
              <a:t>Incompatible with Medicare Parts A &amp; B</a:t>
            </a:r>
            <a:r>
              <a:rPr lang="en-US" dirty="0" smtClean="0">
                <a:solidFill>
                  <a:srgbClr val="FF4F4F"/>
                </a:solidFill>
              </a:rPr>
              <a:t> </a:t>
            </a:r>
            <a:r>
              <a:rPr lang="en-US" dirty="0" smtClean="0"/>
              <a:t>and other coverage that is not also a qualified high deductible plan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dirty="0" smtClean="0"/>
              <a:t>Consult a financial advisor before choosing this plan</a:t>
            </a:r>
            <a:endParaRPr lang="en-US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b="1" u="sng" dirty="0" smtClean="0"/>
              <a:t>High</a:t>
            </a:r>
            <a:r>
              <a:rPr lang="en-US" dirty="0" smtClean="0"/>
              <a:t> deductible/OOP limit per person &amp; per family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5552440" y="1260347"/>
            <a:ext cx="5892800" cy="4731103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/>
              <a:t>Acupuncture/chiropractic visits limited to 24 visits </a:t>
            </a:r>
            <a:r>
              <a:rPr lang="en-US" dirty="0" smtClean="0"/>
              <a:t>combined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/>
              <a:t>Out-of-network coverage severely </a:t>
            </a:r>
            <a:r>
              <a:rPr lang="en-US" dirty="0" smtClean="0"/>
              <a:t>limited with </a:t>
            </a:r>
            <a:r>
              <a:rPr lang="en-US" dirty="0" err="1" smtClean="0"/>
              <a:t>addl</a:t>
            </a:r>
            <a:r>
              <a:rPr lang="en-US" dirty="0" smtClean="0"/>
              <a:t> ddbl/OOP limit</a:t>
            </a:r>
            <a:endParaRPr lang="en-US" dirty="0"/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dirty="0"/>
              <a:t>Outpatient surgery @ surgery center:  </a:t>
            </a:r>
            <a:r>
              <a:rPr lang="en-US" dirty="0" smtClean="0"/>
              <a:t>60</a:t>
            </a:r>
            <a:r>
              <a:rPr lang="en-US" dirty="0"/>
              <a:t>% of $350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dirty="0"/>
              <a:t>Hospital:  </a:t>
            </a:r>
            <a:r>
              <a:rPr lang="en-US" dirty="0" smtClean="0"/>
              <a:t>60</a:t>
            </a:r>
            <a:r>
              <a:rPr lang="en-US" dirty="0"/>
              <a:t>% of $600/day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 smtClean="0"/>
              <a:t>Emergency/urgent </a:t>
            </a:r>
            <a:r>
              <a:rPr lang="en-US" dirty="0"/>
              <a:t>coverage only outside </a:t>
            </a:r>
            <a:r>
              <a:rPr lang="en-US" dirty="0" smtClean="0"/>
              <a:t>U.S.A.</a:t>
            </a:r>
            <a:endParaRPr lang="en-US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b="1" u="sng" dirty="0">
                <a:solidFill>
                  <a:srgbClr val="FF4F4F"/>
                </a:solidFill>
              </a:rPr>
              <a:t>Save your receipts in case audited by I.R.S.</a:t>
            </a:r>
          </a:p>
          <a:p>
            <a:endParaRPr lang="en-US" dirty="0"/>
          </a:p>
        </p:txBody>
      </p:sp>
      <p:sp>
        <p:nvSpPr>
          <p:cNvPr id="6246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5EA95-D966-4438-877E-7E22D884BA23}" type="slidenum">
              <a:rPr lang="en-US" smtClean="0"/>
              <a:pPr/>
              <a:t>48</a:t>
            </a:fld>
            <a:endParaRPr lang="en-US" dirty="0"/>
          </a:p>
        </p:txBody>
      </p:sp>
      <p:sp>
        <p:nvSpPr>
          <p:cNvPr id="7" name="Rectangle 5"/>
          <p:cNvSpPr txBox="1">
            <a:spLocks noChangeArrowheads="1"/>
          </p:cNvSpPr>
          <p:nvPr/>
        </p:nvSpPr>
        <p:spPr>
          <a:xfrm>
            <a:off x="2260600" y="-171211"/>
            <a:ext cx="9956800" cy="1143000"/>
          </a:xfrm>
          <a:prstGeom prst="rect">
            <a:avLst/>
          </a:prstGeom>
        </p:spPr>
        <p:txBody>
          <a:bodyPr vert="horz" lIns="60960" rIns="60960" anchor="ctr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600" b="1" i="1" kern="1200">
                <a:solidFill>
                  <a:schemeClr val="tx1"/>
                </a:solidFill>
                <a:effectLst/>
                <a:latin typeface="Calibri" pitchFamily="34" charset="0"/>
                <a:ea typeface="+mj-ea"/>
                <a:cs typeface="Calibri" pitchFamily="34" charset="0"/>
              </a:defRPr>
            </a:lvl1pPr>
          </a:lstStyle>
          <a:p>
            <a:pPr>
              <a:defRPr/>
            </a:pPr>
            <a:r>
              <a:rPr 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Limits of UC Health Savings </a:t>
            </a:r>
            <a:r>
              <a:rPr lang="en-US" sz="32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Plan</a:t>
            </a:r>
            <a:endParaRPr lang="en-US" sz="32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63674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685796" y="1254320"/>
            <a:ext cx="10948950" cy="5130557"/>
          </a:xfrm>
        </p:spPr>
        <p:txBody>
          <a:bodyPr>
            <a:normAutofit/>
          </a:bodyPr>
          <a:lstStyle/>
          <a:p>
            <a:r>
              <a:rPr lang="en-US" altLang="en-US" dirty="0"/>
              <a:t>UC Care is a three-tier </a:t>
            </a:r>
            <a:r>
              <a:rPr lang="en-US" altLang="en-US" b="1" u="sng" dirty="0"/>
              <a:t>PPO</a:t>
            </a:r>
            <a:r>
              <a:rPr lang="en-US" altLang="en-US" dirty="0"/>
              <a:t> plan created just for UC. You can get care from UC physicians and medical centers as well as the Anthem Blue Cross Preferred network of providers — the choice is yours. You also have coverage for out-of-network providers.</a:t>
            </a:r>
          </a:p>
          <a:p>
            <a:endParaRPr lang="en-US" altLang="en-US" b="1" dirty="0"/>
          </a:p>
          <a:p>
            <a:pPr>
              <a:spcAft>
                <a:spcPts val="1200"/>
              </a:spcAft>
            </a:pPr>
            <a:r>
              <a:rPr lang="en-US" altLang="en-US" b="1" dirty="0"/>
              <a:t>The three tiers are:</a:t>
            </a:r>
          </a:p>
          <a:p>
            <a:pPr lvl="1">
              <a:spcAft>
                <a:spcPts val="1200"/>
              </a:spcAft>
              <a:buFont typeface="Arial" panose="020B0604020202020204" pitchFamily="34" charset="0"/>
              <a:buAutoNum type="arabicPeriod"/>
            </a:pPr>
            <a:r>
              <a:rPr lang="en-US" altLang="en-US" sz="3200" dirty="0"/>
              <a:t>UC Select network</a:t>
            </a:r>
          </a:p>
          <a:p>
            <a:pPr lvl="1">
              <a:spcAft>
                <a:spcPts val="1200"/>
              </a:spcAft>
              <a:buFont typeface="Arial" panose="020B0604020202020204" pitchFamily="34" charset="0"/>
              <a:buAutoNum type="arabicPeriod"/>
            </a:pPr>
            <a:r>
              <a:rPr lang="en-US" altLang="en-US" sz="3200" dirty="0"/>
              <a:t> Anthem Blue Cross preferred network</a:t>
            </a:r>
          </a:p>
          <a:p>
            <a:pPr lvl="1">
              <a:spcAft>
                <a:spcPts val="1200"/>
              </a:spcAft>
              <a:buFont typeface="Arial" panose="020B0604020202020204" pitchFamily="34" charset="0"/>
              <a:buAutoNum type="arabicPeriod"/>
            </a:pPr>
            <a:r>
              <a:rPr lang="en-US" altLang="en-US" sz="3200" dirty="0"/>
              <a:t>Out-of-network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97065-12DB-4451-8B30-EBF38A6018EA}" type="slidenum">
              <a:rPr lang="en-US" smtClean="0"/>
              <a:t>49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UC Care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47383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5333" dirty="0"/>
              <a:t>Medical insurance plans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600200"/>
            <a:ext cx="10972800" cy="49784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3600" b="1" dirty="0" smtClean="0">
                <a:solidFill>
                  <a:srgbClr val="3366CC"/>
                </a:solidFill>
              </a:rPr>
              <a:t>P</a:t>
            </a:r>
            <a:r>
              <a:rPr lang="en-US" sz="3600" dirty="0" smtClean="0">
                <a:solidFill>
                  <a:srgbClr val="3366CC"/>
                </a:solidFill>
              </a:rPr>
              <a:t>referred </a:t>
            </a:r>
            <a:r>
              <a:rPr lang="en-US" sz="3600" b="1" dirty="0" smtClean="0">
                <a:solidFill>
                  <a:srgbClr val="3366CC"/>
                </a:solidFill>
              </a:rPr>
              <a:t>P</a:t>
            </a:r>
            <a:r>
              <a:rPr lang="en-US" sz="3600" dirty="0" smtClean="0">
                <a:solidFill>
                  <a:srgbClr val="3366CC"/>
                </a:solidFill>
              </a:rPr>
              <a:t>rovider </a:t>
            </a:r>
            <a:r>
              <a:rPr lang="en-US" sz="3600" b="1" dirty="0" smtClean="0">
                <a:solidFill>
                  <a:srgbClr val="3366CC"/>
                </a:solidFill>
              </a:rPr>
              <a:t>O</a:t>
            </a:r>
            <a:r>
              <a:rPr lang="en-US" sz="3600" dirty="0" smtClean="0">
                <a:solidFill>
                  <a:srgbClr val="3366CC"/>
                </a:solidFill>
              </a:rPr>
              <a:t>rganizations</a:t>
            </a:r>
          </a:p>
          <a:p>
            <a:pPr lvl="1"/>
            <a:r>
              <a:rPr lang="en-US" sz="3200" b="1" dirty="0" smtClean="0"/>
              <a:t>Core</a:t>
            </a:r>
            <a:r>
              <a:rPr lang="en-US" sz="3200" dirty="0" smtClean="0"/>
              <a:t> (Anthem Blue Cross)</a:t>
            </a:r>
            <a:endParaRPr lang="en-US" sz="3200" b="1" dirty="0" smtClean="0"/>
          </a:p>
          <a:p>
            <a:pPr lvl="2"/>
            <a:r>
              <a:rPr lang="en-US" sz="2800" dirty="0" smtClean="0"/>
              <a:t>Coverage worldwide </a:t>
            </a:r>
            <a:endParaRPr lang="en-US" sz="2800" dirty="0"/>
          </a:p>
          <a:p>
            <a:pPr lvl="1"/>
            <a:r>
              <a:rPr lang="en-US" sz="3200" b="1" dirty="0" smtClean="0"/>
              <a:t>UC Care</a:t>
            </a:r>
            <a:r>
              <a:rPr lang="en-US" sz="3200" dirty="0"/>
              <a:t> (Anthem Blue Cross)</a:t>
            </a:r>
            <a:endParaRPr lang="en-US" sz="3200" b="1" dirty="0"/>
          </a:p>
          <a:p>
            <a:pPr lvl="2"/>
            <a:r>
              <a:rPr lang="en-US" sz="2800" dirty="0" smtClean="0"/>
              <a:t>Coverage </a:t>
            </a:r>
            <a:r>
              <a:rPr lang="en-US" sz="2800" dirty="0"/>
              <a:t>worldwide </a:t>
            </a:r>
          </a:p>
          <a:p>
            <a:pPr lvl="1"/>
            <a:r>
              <a:rPr lang="en-US" sz="3200" b="1" dirty="0" smtClean="0"/>
              <a:t>UC </a:t>
            </a:r>
            <a:r>
              <a:rPr lang="en-US" sz="3200" b="1" dirty="0"/>
              <a:t>Health Savings </a:t>
            </a:r>
            <a:r>
              <a:rPr lang="en-US" sz="3200" b="1" dirty="0" smtClean="0"/>
              <a:t>Plan</a:t>
            </a:r>
            <a:r>
              <a:rPr lang="en-US" sz="3200" dirty="0"/>
              <a:t> (Anthem Blue Cross)</a:t>
            </a:r>
            <a:endParaRPr lang="en-US" sz="3200" b="1" dirty="0"/>
          </a:p>
          <a:p>
            <a:pPr lvl="2"/>
            <a:r>
              <a:rPr lang="en-US" sz="2800" dirty="0" smtClean="0"/>
              <a:t>U.S.A. only</a:t>
            </a:r>
          </a:p>
        </p:txBody>
      </p:sp>
      <p:sp>
        <p:nvSpPr>
          <p:cNvPr id="819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AEE19E-BA27-4D94-B2D1-6E137F341282}" type="slidenum">
              <a:rPr lang="en-US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9537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685796" y="1254320"/>
            <a:ext cx="10948950" cy="5130557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sz="2200" b="1" dirty="0"/>
              <a:t>How the plan works (Three Tiered PPO)</a:t>
            </a:r>
          </a:p>
          <a:p>
            <a:pPr marL="285750" indent="-285750">
              <a:defRPr/>
            </a:pPr>
            <a:r>
              <a:rPr lang="en-US" sz="2200" b="1" dirty="0"/>
              <a:t>UC Select Network</a:t>
            </a:r>
          </a:p>
          <a:p>
            <a:pPr lvl="1">
              <a:spcBef>
                <a:spcPts val="0"/>
              </a:spcBef>
              <a:defRPr/>
            </a:pPr>
            <a:r>
              <a:rPr lang="en-US" sz="2200" dirty="0"/>
              <a:t>Set copayments for covered services</a:t>
            </a:r>
          </a:p>
          <a:p>
            <a:pPr lvl="1">
              <a:spcBef>
                <a:spcPts val="0"/>
              </a:spcBef>
              <a:defRPr/>
            </a:pPr>
            <a:r>
              <a:rPr lang="en-US" sz="2200" dirty="0"/>
              <a:t>No deductible when you use providers in the UC Select network tier</a:t>
            </a:r>
          </a:p>
          <a:p>
            <a:pPr lvl="1">
              <a:spcBef>
                <a:spcPts val="0"/>
              </a:spcBef>
              <a:defRPr/>
            </a:pPr>
            <a:r>
              <a:rPr lang="en-US" sz="2200" dirty="0"/>
              <a:t>All UC medical centers, facilities and physicians</a:t>
            </a:r>
          </a:p>
          <a:p>
            <a:pPr lvl="1">
              <a:spcBef>
                <a:spcPts val="0"/>
              </a:spcBef>
              <a:defRPr/>
            </a:pPr>
            <a:r>
              <a:rPr lang="en-US" sz="2200" dirty="0"/>
              <a:t>Additional select Anthem Blue Cross providers in areas where UC medical centers and physicians may not be accessible</a:t>
            </a:r>
          </a:p>
          <a:p>
            <a:pPr marL="285750" indent="-285750">
              <a:spcBef>
                <a:spcPts val="0"/>
              </a:spcBef>
              <a:defRPr/>
            </a:pPr>
            <a:r>
              <a:rPr lang="en-US" sz="2200" b="1" dirty="0"/>
              <a:t>Anthem Blue Cross Preferred Network</a:t>
            </a:r>
          </a:p>
          <a:p>
            <a:pPr lvl="1">
              <a:defRPr/>
            </a:pPr>
            <a:r>
              <a:rPr lang="en-US" sz="2200" dirty="0"/>
              <a:t>$250 deductible per individual/$750 deductible per family </a:t>
            </a:r>
          </a:p>
          <a:p>
            <a:pPr lvl="1">
              <a:spcBef>
                <a:spcPts val="0"/>
              </a:spcBef>
              <a:defRPr/>
            </a:pPr>
            <a:r>
              <a:rPr lang="en-US" sz="2200" dirty="0"/>
              <a:t>You pay 20% of the cost of service, up to the out-of-pocket maximum</a:t>
            </a:r>
          </a:p>
          <a:p>
            <a:pPr marL="285750" indent="-285750">
              <a:spcBef>
                <a:spcPts val="0"/>
              </a:spcBef>
              <a:defRPr/>
            </a:pPr>
            <a:r>
              <a:rPr lang="en-US" sz="2200" b="1" dirty="0"/>
              <a:t>Out-of-Network </a:t>
            </a:r>
            <a:endParaRPr lang="en-US" sz="2200" dirty="0"/>
          </a:p>
          <a:p>
            <a:pPr lvl="1">
              <a:spcBef>
                <a:spcPts val="0"/>
              </a:spcBef>
              <a:defRPr/>
            </a:pPr>
            <a:r>
              <a:rPr lang="en-US" sz="2200" dirty="0"/>
              <a:t>$500 deductible per individual/$1,500 deductible per family</a:t>
            </a:r>
          </a:p>
          <a:p>
            <a:pPr lvl="1">
              <a:spcBef>
                <a:spcPts val="0"/>
              </a:spcBef>
              <a:defRPr/>
            </a:pPr>
            <a:r>
              <a:rPr lang="en-US" sz="2200" dirty="0"/>
              <a:t>You pay 50% percent of the cost, up to the out-of-pocket maximum</a:t>
            </a:r>
          </a:p>
          <a:p>
            <a:endParaRPr lang="en-US" sz="2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97065-12DB-4451-8B30-EBF38A6018EA}" type="slidenum">
              <a:rPr lang="en-US" smtClean="0"/>
              <a:t>50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UC Care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8487651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685796" y="1254320"/>
            <a:ext cx="10948950" cy="5130557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sz="2000" b="1" dirty="0"/>
              <a:t>How the plan works</a:t>
            </a:r>
          </a:p>
          <a:p>
            <a:pPr>
              <a:defRPr/>
            </a:pPr>
            <a:endParaRPr lang="en-US" altLang="en-US" sz="2000" dirty="0"/>
          </a:p>
          <a:p>
            <a:pPr marL="342900" indent="-342900"/>
            <a:r>
              <a:rPr lang="en-US" altLang="en-US" sz="2000" dirty="0"/>
              <a:t>You may choose any doctor or care facility, worldwide.</a:t>
            </a:r>
          </a:p>
          <a:p>
            <a:pPr marL="342900" indent="-342900"/>
            <a:endParaRPr lang="en-US" altLang="en-US" sz="2000" dirty="0"/>
          </a:p>
          <a:p>
            <a:pPr marL="342900" indent="-342900"/>
            <a:r>
              <a:rPr lang="en-US" altLang="en-US" sz="2000" dirty="0"/>
              <a:t>Preventative care is covered 100% in UC Select. Preventive care from Anthem Blue Cross preferred providers is covered at 100% without the need to meet your deductible. Preventative care from out-of-network providers is covered at 50% once you have met the deductible.</a:t>
            </a:r>
          </a:p>
          <a:p>
            <a:pPr marL="342900" indent="-342900"/>
            <a:endParaRPr lang="en-US" altLang="en-US" sz="2000" dirty="0"/>
          </a:p>
          <a:p>
            <a:pPr marL="342900" indent="-342900"/>
            <a:r>
              <a:rPr lang="en-US" altLang="en-US" sz="2000" dirty="0"/>
              <a:t>Anthem Blue Cross will administer claims.</a:t>
            </a:r>
          </a:p>
          <a:p>
            <a:pPr marL="342900" indent="-342900"/>
            <a:endParaRPr lang="en-US" altLang="en-US" sz="2000" dirty="0"/>
          </a:p>
          <a:p>
            <a:pPr marL="342900" indent="-342900"/>
            <a:r>
              <a:rPr lang="en-US" altLang="en-US" sz="2000" dirty="0"/>
              <a:t>Behavioral health benefits are provided by Anthem Blue Cross.</a:t>
            </a:r>
          </a:p>
          <a:p>
            <a:endParaRPr lang="en-US" sz="2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97065-12DB-4451-8B30-EBF38A6018EA}" type="slidenum">
              <a:rPr lang="en-US" smtClean="0"/>
              <a:t>51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UC Care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5498178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97065-12DB-4451-8B30-EBF38A6018EA}" type="slidenum">
              <a:rPr lang="en-US" smtClean="0"/>
              <a:t>52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UC Care Plan Design</a:t>
            </a:r>
            <a:endParaRPr lang="en-US" dirty="0"/>
          </a:p>
        </p:txBody>
      </p:sp>
      <p:graphicFrame>
        <p:nvGraphicFramePr>
          <p:cNvPr id="7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24559619"/>
              </p:ext>
            </p:extLst>
          </p:nvPr>
        </p:nvGraphicFramePr>
        <p:xfrm>
          <a:off x="370661" y="1696085"/>
          <a:ext cx="11618912" cy="3611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0472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90472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90472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90472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5"/>
                          </a:solidFill>
                        </a:rPr>
                        <a:t>UC</a:t>
                      </a:r>
                      <a:r>
                        <a:rPr lang="en-US" baseline="0" dirty="0" smtClean="0">
                          <a:solidFill>
                            <a:schemeClr val="accent5"/>
                          </a:solidFill>
                        </a:rPr>
                        <a:t> Care Covered Services</a:t>
                      </a:r>
                      <a:endParaRPr lang="en-US" dirty="0">
                        <a:solidFill>
                          <a:schemeClr val="accent5"/>
                        </a:solidFill>
                      </a:endParaRPr>
                    </a:p>
                  </a:txBody>
                  <a:tcPr marL="101034" marR="10103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5"/>
                          </a:solidFill>
                        </a:rPr>
                        <a:t>UC Select</a:t>
                      </a:r>
                      <a:endParaRPr lang="en-US" dirty="0">
                        <a:solidFill>
                          <a:schemeClr val="accent5"/>
                        </a:solidFill>
                      </a:endParaRPr>
                    </a:p>
                  </a:txBody>
                  <a:tcPr marL="101034" marR="10103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5"/>
                          </a:solidFill>
                        </a:rPr>
                        <a:t>Anthem</a:t>
                      </a:r>
                      <a:r>
                        <a:rPr lang="en-US" baseline="0" dirty="0" smtClean="0">
                          <a:solidFill>
                            <a:schemeClr val="accent5"/>
                          </a:solidFill>
                        </a:rPr>
                        <a:t> Blue Cross Preferred</a:t>
                      </a:r>
                      <a:endParaRPr lang="en-US" dirty="0">
                        <a:solidFill>
                          <a:schemeClr val="accent5"/>
                        </a:solidFill>
                      </a:endParaRPr>
                    </a:p>
                  </a:txBody>
                  <a:tcPr marL="101034" marR="10103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5"/>
                          </a:solidFill>
                        </a:rPr>
                        <a:t>Out-of-Network</a:t>
                      </a:r>
                      <a:endParaRPr lang="en-US" dirty="0">
                        <a:solidFill>
                          <a:schemeClr val="accent5"/>
                        </a:solidFill>
                      </a:endParaRPr>
                    </a:p>
                  </a:txBody>
                  <a:tcPr marL="101034" marR="101034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Deductible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aseline="0" dirty="0" smtClean="0"/>
                        <a:t>Individual/Family (3 or more)</a:t>
                      </a:r>
                    </a:p>
                  </a:txBody>
                  <a:tcPr marL="101034" marR="10103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None</a:t>
                      </a:r>
                      <a:endParaRPr lang="en-US" dirty="0"/>
                    </a:p>
                  </a:txBody>
                  <a:tcPr marL="101034" marR="10103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$250/$750</a:t>
                      </a:r>
                      <a:endParaRPr lang="en-US" dirty="0"/>
                    </a:p>
                  </a:txBody>
                  <a:tcPr marL="101034" marR="10103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$500/$1,500</a:t>
                      </a:r>
                      <a:endParaRPr lang="en-US" dirty="0"/>
                    </a:p>
                  </a:txBody>
                  <a:tcPr marL="101034" marR="101034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Out-of</a:t>
                      </a:r>
                      <a:r>
                        <a:rPr lang="en-US" sz="1600" baseline="0" dirty="0" smtClean="0"/>
                        <a:t>-Pocket Maximum</a:t>
                      </a:r>
                    </a:p>
                    <a:p>
                      <a:pPr algn="ctr"/>
                      <a:r>
                        <a:rPr lang="en-US" sz="1600" baseline="0" dirty="0" smtClean="0"/>
                        <a:t>Individual/Family (3 or more)</a:t>
                      </a:r>
                    </a:p>
                  </a:txBody>
                  <a:tcPr marL="101034" marR="10103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$5,100/$8,700</a:t>
                      </a:r>
                      <a:endParaRPr lang="en-US" dirty="0"/>
                    </a:p>
                  </a:txBody>
                  <a:tcPr marL="101034" marR="10103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$6,600/$13,200</a:t>
                      </a:r>
                      <a:endParaRPr lang="en-US" dirty="0"/>
                    </a:p>
                  </a:txBody>
                  <a:tcPr marL="101034" marR="10103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$8,600/$19,200</a:t>
                      </a:r>
                    </a:p>
                    <a:p>
                      <a:pPr algn="ctr"/>
                      <a:endParaRPr lang="en-US" dirty="0"/>
                    </a:p>
                  </a:txBody>
                  <a:tcPr marL="101034" marR="101034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MD Visits</a:t>
                      </a:r>
                      <a:r>
                        <a:rPr lang="en-US" sz="1600" baseline="0" dirty="0" smtClean="0"/>
                        <a:t> (member share)</a:t>
                      </a:r>
                      <a:endParaRPr lang="en-US" sz="1600" dirty="0"/>
                    </a:p>
                  </a:txBody>
                  <a:tcPr marL="101034" marR="10103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$20</a:t>
                      </a:r>
                      <a:endParaRPr lang="en-US" dirty="0"/>
                    </a:p>
                  </a:txBody>
                  <a:tcPr marL="101034" marR="10103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20%</a:t>
                      </a:r>
                      <a:endParaRPr lang="en-US" dirty="0"/>
                    </a:p>
                  </a:txBody>
                  <a:tcPr marL="101034" marR="10103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50%</a:t>
                      </a:r>
                      <a:endParaRPr lang="en-US" dirty="0"/>
                    </a:p>
                  </a:txBody>
                  <a:tcPr marL="101034" marR="101034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Outpatient (member share)</a:t>
                      </a:r>
                      <a:endParaRPr lang="en-US" sz="1600" dirty="0"/>
                    </a:p>
                  </a:txBody>
                  <a:tcPr marL="101034" marR="10103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$200</a:t>
                      </a:r>
                      <a:endParaRPr lang="en-US" dirty="0"/>
                    </a:p>
                  </a:txBody>
                  <a:tcPr marL="101034" marR="10103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$200</a:t>
                      </a:r>
                      <a:endParaRPr lang="en-US" dirty="0"/>
                    </a:p>
                  </a:txBody>
                  <a:tcPr marL="101034" marR="10103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$200</a:t>
                      </a:r>
                      <a:endParaRPr lang="en-US" dirty="0"/>
                    </a:p>
                  </a:txBody>
                  <a:tcPr marL="101034" marR="101034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Hospitalization</a:t>
                      </a:r>
                      <a:r>
                        <a:rPr lang="en-US" sz="1600" baseline="0" dirty="0" smtClean="0"/>
                        <a:t> </a:t>
                      </a:r>
                    </a:p>
                    <a:p>
                      <a:pPr algn="ctr"/>
                      <a:r>
                        <a:rPr lang="en-US" sz="1600" baseline="0" dirty="0" smtClean="0"/>
                        <a:t>(member share)</a:t>
                      </a:r>
                      <a:endParaRPr lang="en-US" sz="1600" dirty="0"/>
                    </a:p>
                  </a:txBody>
                  <a:tcPr marL="101034" marR="10103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$250</a:t>
                      </a:r>
                      <a:endParaRPr lang="en-US" dirty="0"/>
                    </a:p>
                  </a:txBody>
                  <a:tcPr marL="101034" marR="10103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Emergent:</a:t>
                      </a:r>
                      <a:r>
                        <a:rPr lang="en-US" baseline="0" dirty="0" smtClean="0"/>
                        <a:t> $250</a:t>
                      </a:r>
                    </a:p>
                    <a:p>
                      <a:pPr algn="ctr"/>
                      <a:r>
                        <a:rPr lang="en-US" baseline="0" dirty="0" smtClean="0"/>
                        <a:t>Non-Emergent: </a:t>
                      </a:r>
                      <a:r>
                        <a:rPr lang="en-US" dirty="0" smtClean="0"/>
                        <a:t>20%</a:t>
                      </a:r>
                      <a:endParaRPr lang="en-US" dirty="0"/>
                    </a:p>
                  </a:txBody>
                  <a:tcPr marL="101034" marR="10103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Emergent:</a:t>
                      </a:r>
                      <a:r>
                        <a:rPr lang="en-US" baseline="0" dirty="0" smtClean="0"/>
                        <a:t> $250</a:t>
                      </a:r>
                    </a:p>
                    <a:p>
                      <a:pPr algn="ctr"/>
                      <a:r>
                        <a:rPr lang="en-US" baseline="0" dirty="0" smtClean="0"/>
                        <a:t>Non-Emergent: </a:t>
                      </a:r>
                      <a:r>
                        <a:rPr lang="en-US" dirty="0" smtClean="0"/>
                        <a:t>50%</a:t>
                      </a:r>
                      <a:endParaRPr lang="en-US" dirty="0"/>
                    </a:p>
                  </a:txBody>
                  <a:tcPr marL="101034" marR="101034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Rx (member</a:t>
                      </a:r>
                      <a:r>
                        <a:rPr lang="en-US" sz="1600" baseline="0" dirty="0" smtClean="0"/>
                        <a:t> share)</a:t>
                      </a:r>
                      <a:endParaRPr lang="en-US" sz="1600" dirty="0"/>
                    </a:p>
                  </a:txBody>
                  <a:tcPr marL="101034" marR="101034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$5/$25/$40</a:t>
                      </a:r>
                      <a:endParaRPr lang="en-US" dirty="0"/>
                    </a:p>
                  </a:txBody>
                  <a:tcPr marL="101034" marR="101034"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77926568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97065-12DB-4451-8B30-EBF38A6018EA}" type="slidenum">
              <a:rPr lang="en-US" smtClean="0"/>
              <a:t>53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UC Care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74316" y="2689763"/>
            <a:ext cx="10515604" cy="400803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altLang="en-US" dirty="0">
                <a:solidFill>
                  <a:srgbClr val="000000"/>
                </a:solidFill>
              </a:rPr>
              <a:t>In addition to the above there are other providers. To find a provider go to: </a:t>
            </a:r>
            <a:r>
              <a:rPr lang="en-US" altLang="en-US" u="sng" dirty="0">
                <a:solidFill>
                  <a:srgbClr val="0070C0"/>
                </a:solidFill>
              </a:rPr>
              <a:t>http://anthem.com/ca/uc</a:t>
            </a:r>
          </a:p>
          <a:p>
            <a:pPr>
              <a:spcAft>
                <a:spcPts val="600"/>
              </a:spcAft>
            </a:pPr>
            <a:endParaRPr lang="en-US" altLang="en-US" u="sng" dirty="0">
              <a:solidFill>
                <a:srgbClr val="000000"/>
              </a:solidFill>
            </a:endParaRPr>
          </a:p>
          <a:p>
            <a:pPr>
              <a:spcAft>
                <a:spcPts val="600"/>
              </a:spcAft>
            </a:pPr>
            <a:r>
              <a:rPr lang="en-US" altLang="en-US" dirty="0">
                <a:solidFill>
                  <a:srgbClr val="000000"/>
                </a:solidFill>
              </a:rPr>
              <a:t>Note: The default search is for UC Select Providers but there is an option for PPO providers.</a:t>
            </a:r>
          </a:p>
          <a:p>
            <a:pPr>
              <a:spcAft>
                <a:spcPts val="600"/>
              </a:spcAft>
            </a:pPr>
            <a:endParaRPr lang="en-US" altLang="en-US" dirty="0">
              <a:solidFill>
                <a:srgbClr val="000000"/>
              </a:solidFill>
            </a:endParaRPr>
          </a:p>
          <a:p>
            <a:pPr>
              <a:spcAft>
                <a:spcPts val="600"/>
              </a:spcAft>
            </a:pPr>
            <a:r>
              <a:rPr lang="en-US" altLang="en-US" dirty="0">
                <a:solidFill>
                  <a:srgbClr val="000000"/>
                </a:solidFill>
              </a:rPr>
              <a:t>Or call Anthem Blue Cross Customer Service at: 844.437.0486</a:t>
            </a:r>
          </a:p>
          <a:p>
            <a:pPr>
              <a:spcAft>
                <a:spcPts val="600"/>
              </a:spcAft>
            </a:pPr>
            <a:r>
              <a:rPr lang="en-US" altLang="en-US" dirty="0">
                <a:solidFill>
                  <a:srgbClr val="000000"/>
                </a:solidFill>
              </a:rPr>
              <a:t>For more information on the plan go to </a:t>
            </a:r>
            <a:r>
              <a:rPr lang="en-US" altLang="en-US" dirty="0">
                <a:solidFill>
                  <a:srgbClr val="000000"/>
                </a:solidFill>
                <a:hlinkClick r:id="rId2"/>
              </a:rPr>
              <a:t>uc-care.org</a:t>
            </a:r>
            <a:endParaRPr lang="en-US" altLang="en-US" dirty="0">
              <a:solidFill>
                <a:srgbClr val="000000"/>
              </a:solidFill>
            </a:endParaRPr>
          </a:p>
          <a:p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6906423"/>
              </p:ext>
            </p:extLst>
          </p:nvPr>
        </p:nvGraphicFramePr>
        <p:xfrm>
          <a:off x="838196" y="1066800"/>
          <a:ext cx="7231063" cy="14697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3106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369029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+mj-lt"/>
                        </a:rPr>
                        <a:t>UC</a:t>
                      </a:r>
                      <a:r>
                        <a:rPr lang="en-US" sz="1400" baseline="0" dirty="0" smtClean="0">
                          <a:latin typeface="+mj-lt"/>
                        </a:rPr>
                        <a:t> Select  Providers</a:t>
                      </a:r>
                      <a:endParaRPr lang="en-US" sz="1400" dirty="0">
                        <a:latin typeface="+mj-lt"/>
                      </a:endParaRPr>
                    </a:p>
                  </a:txBody>
                  <a:tcPr marL="91439" marR="91439" marT="45731" marB="45731"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6689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0" dirty="0" smtClean="0">
                          <a:solidFill>
                            <a:srgbClr val="7F7F7F"/>
                          </a:solidFill>
                          <a:effectLst/>
                          <a:latin typeface="+mj-lt"/>
                          <a:ea typeface="Times New Roman"/>
                          <a:cs typeface="Calibri"/>
                        </a:rPr>
                        <a:t>UC Irvine Medical Center and physicians</a:t>
                      </a:r>
                      <a:endParaRPr lang="en-US" sz="1700" b="0" dirty="0">
                        <a:solidFill>
                          <a:srgbClr val="7F7F7F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79" marR="68579" marT="0" marB="0" anchor="ctr">
                    <a:solidFill>
                      <a:srgbClr val="A3D5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66893">
                <a:tc>
                  <a:txBody>
                    <a:bodyPr/>
                    <a:lstStyle/>
                    <a:p>
                      <a:pPr marL="0" marR="0" algn="l" defTabSz="4572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0" kern="12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Times New Roman"/>
                          <a:cs typeface="Calibri"/>
                        </a:rPr>
                        <a:t>Memorial Care Medical Group</a:t>
                      </a:r>
                    </a:p>
                  </a:txBody>
                  <a:tcPr marL="68579" marR="68579" marT="0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66893">
                <a:tc>
                  <a:txBody>
                    <a:bodyPr/>
                    <a:lstStyle/>
                    <a:p>
                      <a:pPr marL="0" marR="0" algn="l" defTabSz="4572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0" kern="12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Times New Roman"/>
                          <a:cs typeface="Calibri"/>
                        </a:rPr>
                        <a:t>Greater Newport affiliated PPO providers</a:t>
                      </a:r>
                    </a:p>
                  </a:txBody>
                  <a:tcPr marL="68579" marR="68579" marT="0" marB="0" anchor="ctr">
                    <a:solidFill>
                      <a:srgbClr val="A3D5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45218206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UC Care R</a:t>
            </a:r>
            <a:r>
              <a:rPr lang="en-US" baseline="-25000" dirty="0" smtClean="0"/>
              <a:t>x</a:t>
            </a:r>
            <a:endParaRPr lang="en-US" dirty="0"/>
          </a:p>
        </p:txBody>
      </p:sp>
      <p:sp>
        <p:nvSpPr>
          <p:cNvPr id="64516" name="Rectangle 5"/>
          <p:cNvSpPr>
            <a:spLocks noGrp="1" noChangeArrowheads="1"/>
          </p:cNvSpPr>
          <p:nvPr>
            <p:ph sz="half" idx="1"/>
          </p:nvPr>
        </p:nvSpPr>
        <p:spPr>
          <a:xfrm>
            <a:off x="609600" y="1600200"/>
            <a:ext cx="5384800" cy="5257800"/>
          </a:xfrm>
        </p:spPr>
        <p:txBody>
          <a:bodyPr>
            <a:noAutofit/>
          </a:bodyPr>
          <a:lstStyle/>
          <a:p>
            <a:pPr marL="734550" indent="-685783">
              <a:buFont typeface="+mj-lt"/>
              <a:buAutoNum type="arabicPeriod"/>
              <a:defRPr/>
            </a:pPr>
            <a:r>
              <a:rPr lang="en-US" sz="2667" b="1" dirty="0"/>
              <a:t>Generic:  $5</a:t>
            </a:r>
            <a:r>
              <a:rPr lang="en-US" sz="2667" dirty="0"/>
              <a:t>/30-day supply</a:t>
            </a:r>
          </a:p>
          <a:p>
            <a:pPr marL="734550" indent="-685783">
              <a:buFont typeface="+mj-lt"/>
              <a:buAutoNum type="arabicPeriod"/>
              <a:defRPr/>
            </a:pPr>
            <a:r>
              <a:rPr lang="en-US" sz="2667" b="1" dirty="0"/>
              <a:t>Brand name:  $25</a:t>
            </a:r>
            <a:r>
              <a:rPr lang="en-US" sz="2667" dirty="0"/>
              <a:t>/30-day supply</a:t>
            </a:r>
          </a:p>
          <a:p>
            <a:pPr marL="734550" indent="-685783">
              <a:buFont typeface="+mj-lt"/>
              <a:buAutoNum type="arabicPeriod"/>
              <a:defRPr/>
            </a:pPr>
            <a:r>
              <a:rPr lang="en-US" sz="2667" b="1" dirty="0"/>
              <a:t>Non-formulary:  $40</a:t>
            </a:r>
            <a:r>
              <a:rPr lang="en-US" sz="2667" dirty="0"/>
              <a:t>/30-day </a:t>
            </a:r>
            <a:r>
              <a:rPr lang="en-US" sz="2667" dirty="0"/>
              <a:t>supply</a:t>
            </a:r>
          </a:p>
          <a:p>
            <a:pPr>
              <a:lnSpc>
                <a:spcPct val="90000"/>
              </a:lnSpc>
              <a:defRPr/>
            </a:pPr>
            <a:r>
              <a:rPr lang="en-US" sz="2667" dirty="0"/>
              <a:t>90-day supplies available for 2 copays:</a:t>
            </a:r>
          </a:p>
          <a:p>
            <a:pPr lvl="1">
              <a:lnSpc>
                <a:spcPct val="90000"/>
              </a:lnSpc>
              <a:defRPr/>
            </a:pPr>
            <a:r>
              <a:rPr lang="en-US" sz="2400" dirty="0"/>
              <a:t>UC pharmacies</a:t>
            </a:r>
          </a:p>
          <a:p>
            <a:pPr lvl="1">
              <a:lnSpc>
                <a:spcPct val="90000"/>
              </a:lnSpc>
              <a:defRPr/>
            </a:pPr>
            <a:r>
              <a:rPr lang="en-US" sz="2400" dirty="0"/>
              <a:t>Costco, </a:t>
            </a:r>
            <a:r>
              <a:rPr lang="en-US" sz="2400" dirty="0"/>
              <a:t>CVS, Safeway/Vons</a:t>
            </a:r>
            <a:r>
              <a:rPr lang="en-US" sz="2400" dirty="0"/>
              <a:t>, </a:t>
            </a:r>
            <a:r>
              <a:rPr lang="en-US" sz="2400" dirty="0"/>
              <a:t>Walgreens</a:t>
            </a:r>
            <a:endParaRPr lang="en-US" sz="2400" b="1" dirty="0">
              <a:solidFill>
                <a:srgbClr val="0070C0"/>
              </a:solidFill>
            </a:endParaRPr>
          </a:p>
          <a:p>
            <a:pPr lvl="1">
              <a:lnSpc>
                <a:spcPct val="90000"/>
              </a:lnSpc>
              <a:defRPr/>
            </a:pPr>
            <a:r>
              <a:rPr lang="en-US" sz="2400" dirty="0"/>
              <a:t>Mail order:  </a:t>
            </a:r>
            <a:r>
              <a:rPr lang="en-US" sz="2400" b="1" dirty="0"/>
              <a:t>Express Scripts</a:t>
            </a:r>
            <a:endParaRPr lang="en-US" sz="2400" dirty="0"/>
          </a:p>
        </p:txBody>
      </p:sp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>
          <a:xfrm>
            <a:off x="6197600" y="5156200"/>
            <a:ext cx="5689600" cy="1701800"/>
          </a:xfrm>
        </p:spPr>
        <p:txBody>
          <a:bodyPr>
            <a:noAutofit/>
          </a:bodyPr>
          <a:lstStyle/>
          <a:p>
            <a:pPr marL="658352" indent="-609585">
              <a:buFont typeface="+mj-lt"/>
              <a:buAutoNum type="arabicPeriod" startAt="4"/>
            </a:pPr>
            <a:r>
              <a:rPr lang="en-US" sz="2667" b="1" dirty="0">
                <a:solidFill>
                  <a:srgbClr val="3366CC"/>
                </a:solidFill>
              </a:rPr>
              <a:t>Specialty </a:t>
            </a:r>
            <a:r>
              <a:rPr lang="en-US" sz="2667" b="1" dirty="0">
                <a:solidFill>
                  <a:srgbClr val="3366CC"/>
                </a:solidFill>
              </a:rPr>
              <a:t>R</a:t>
            </a:r>
            <a:r>
              <a:rPr lang="en-US" sz="2667" b="1" baseline="-25000" dirty="0">
                <a:solidFill>
                  <a:srgbClr val="3366CC"/>
                </a:solidFill>
              </a:rPr>
              <a:t>x</a:t>
            </a:r>
            <a:r>
              <a:rPr lang="en-US" sz="2667" dirty="0"/>
              <a:t>:  </a:t>
            </a:r>
            <a:r>
              <a:rPr lang="en-US" sz="2667" b="1" dirty="0"/>
              <a:t>30</a:t>
            </a:r>
            <a:r>
              <a:rPr lang="en-US" sz="2667" b="1" dirty="0"/>
              <a:t>%</a:t>
            </a:r>
            <a:r>
              <a:rPr lang="en-US" sz="2667" dirty="0"/>
              <a:t> up to </a:t>
            </a:r>
            <a:r>
              <a:rPr lang="en-US" sz="2667" b="1" dirty="0"/>
              <a:t>$</a:t>
            </a:r>
            <a:r>
              <a:rPr lang="en-US" sz="2667" b="1" dirty="0"/>
              <a:t>150</a:t>
            </a:r>
            <a:r>
              <a:rPr lang="en-US" sz="2667" dirty="0"/>
              <a:t>/script (</a:t>
            </a:r>
            <a:r>
              <a:rPr lang="en-US" sz="2667" dirty="0"/>
              <a:t>UC pharmacies or </a:t>
            </a:r>
            <a:r>
              <a:rPr lang="en-US" sz="2667" b="1" dirty="0"/>
              <a:t>Accredo</a:t>
            </a:r>
            <a:r>
              <a:rPr lang="en-US" sz="2667" dirty="0"/>
              <a:t>)</a:t>
            </a:r>
          </a:p>
          <a:p>
            <a:pPr marL="658352" indent="-609585">
              <a:buFont typeface="+mj-lt"/>
              <a:buAutoNum type="arabicPeriod" startAt="4"/>
            </a:pPr>
            <a:endParaRPr lang="en-US" sz="2667" dirty="0"/>
          </a:p>
          <a:p>
            <a:endParaRPr lang="en-US" sz="2667" dirty="0"/>
          </a:p>
        </p:txBody>
      </p:sp>
      <p:sp>
        <p:nvSpPr>
          <p:cNvPr id="6349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A51E80-7D46-4C8A-B3DE-826CF10CA48C}" type="slidenum">
              <a:rPr lang="en-US"/>
              <a:pPr>
                <a:defRPr/>
              </a:pPr>
              <a:t>54</a:t>
            </a:fld>
            <a:endParaRPr lang="en-US" dirty="0"/>
          </a:p>
        </p:txBody>
      </p:sp>
      <p:pic>
        <p:nvPicPr>
          <p:cNvPr id="13314" name="Picture 2" descr="http://www.selffundingmagazine.com/upload/articles/A2054A893813E4C68CD395EB2D7F6647-main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1264921"/>
            <a:ext cx="3659296" cy="267870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564375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2087880" y="71059"/>
            <a:ext cx="10972800" cy="1143000"/>
          </a:xfrm>
        </p:spPr>
        <p:txBody>
          <a:bodyPr>
            <a:noAutofit/>
          </a:bodyPr>
          <a:lstStyle/>
          <a:p>
            <a:r>
              <a:rPr lang="en-US" sz="3600" dirty="0"/>
              <a:t>UC Care behavioral health </a:t>
            </a:r>
            <a:r>
              <a:rPr lang="en-US" sz="3600" dirty="0" smtClean="0"/>
              <a:t>coverage</a:t>
            </a:r>
            <a:br>
              <a:rPr lang="en-US" sz="3600" dirty="0" smtClean="0"/>
            </a:br>
            <a:endParaRPr lang="en-US" sz="3600" dirty="0"/>
          </a:p>
        </p:txBody>
      </p:sp>
      <p:sp>
        <p:nvSpPr>
          <p:cNvPr id="19460" name="Rectangle 5"/>
          <p:cNvSpPr>
            <a:spLocks noGrp="1" noChangeArrowheads="1"/>
          </p:cNvSpPr>
          <p:nvPr>
            <p:ph idx="1"/>
          </p:nvPr>
        </p:nvSpPr>
        <p:spPr>
          <a:xfrm>
            <a:off x="563880" y="1681171"/>
            <a:ext cx="10972800" cy="3459788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sz="3600" dirty="0" smtClean="0"/>
              <a:t>Coverage not “carved out”</a:t>
            </a:r>
          </a:p>
          <a:p>
            <a:pPr>
              <a:spcBef>
                <a:spcPts val="0"/>
              </a:spcBef>
            </a:pPr>
            <a:r>
              <a:rPr lang="en-US" sz="3600" dirty="0" smtClean="0"/>
              <a:t>Use Anthem Preferred providers</a:t>
            </a:r>
          </a:p>
          <a:p>
            <a:pPr>
              <a:spcBef>
                <a:spcPts val="0"/>
              </a:spcBef>
            </a:pPr>
            <a:r>
              <a:rPr lang="en-US" sz="3600" dirty="0" smtClean="0"/>
              <a:t>Outpatient visits 1-3, no copay; additional visits $20</a:t>
            </a:r>
            <a:endParaRPr lang="en-US" sz="3600" dirty="0"/>
          </a:p>
        </p:txBody>
      </p:sp>
      <p:sp>
        <p:nvSpPr>
          <p:cNvPr id="1843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3C371D6-533F-4EB7-BE2B-012F46276555}" type="slidenum">
              <a:rPr lang="en-US" smtClean="0"/>
              <a:pPr>
                <a:defRPr/>
              </a:pPr>
              <a:t>55</a:t>
            </a:fld>
            <a:endParaRPr lang="en-US" dirty="0"/>
          </a:p>
        </p:txBody>
      </p:sp>
      <p:sp>
        <p:nvSpPr>
          <p:cNvPr id="8" name="Rectangle 5"/>
          <p:cNvSpPr txBox="1">
            <a:spLocks noChangeArrowheads="1"/>
          </p:cNvSpPr>
          <p:nvPr/>
        </p:nvSpPr>
        <p:spPr>
          <a:xfrm>
            <a:off x="6197600" y="3124200"/>
            <a:ext cx="5689600" cy="34544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420624" indent="-384048" algn="l" rtl="0" eaLnBrk="1" latinLnBrk="0" hangingPunct="1">
              <a:spcBef>
                <a:spcPct val="20000"/>
              </a:spcBef>
              <a:spcAft>
                <a:spcPts val="600"/>
              </a:spcAft>
              <a:buClr>
                <a:srgbClr val="4FD1FF"/>
              </a:buClr>
              <a:buSzPct val="80000"/>
              <a:buFont typeface="Wingdings 2"/>
              <a:buChar char=""/>
              <a:defRPr kumimoji="0" sz="2600" kern="1200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defRPr>
            </a:lvl1pPr>
            <a:lvl2pPr marL="722376" indent="-274320" algn="l" rtl="0" eaLnBrk="1" latinLnBrk="0" hangingPunct="1">
              <a:spcBef>
                <a:spcPct val="20000"/>
              </a:spcBef>
              <a:spcAft>
                <a:spcPts val="600"/>
              </a:spcAft>
              <a:buClr>
                <a:srgbClr val="4FD1FF"/>
              </a:buClr>
              <a:buSzPct val="90000"/>
              <a:buFont typeface="Wingdings 2"/>
              <a:buChar char=""/>
              <a:defRPr kumimoji="0" sz="2200" kern="1200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defRPr>
            </a:lvl2pPr>
            <a:lvl3pPr marL="1005840" indent="-256032" algn="l" rtl="0" eaLnBrk="1" latinLnBrk="0" hangingPunct="1">
              <a:spcBef>
                <a:spcPct val="20000"/>
              </a:spcBef>
              <a:spcAft>
                <a:spcPts val="600"/>
              </a:spcAft>
              <a:buClr>
                <a:srgbClr val="4FD1FF"/>
              </a:buClr>
              <a:buSzPct val="85000"/>
              <a:buFont typeface="Arial"/>
              <a:buChar char="○"/>
              <a:defRPr kumimoji="0" sz="2000" kern="1200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defRPr>
            </a:lvl3pPr>
            <a:lvl4pPr marL="1280160" indent="-237744" algn="l" rtl="0" eaLnBrk="1" latinLnBrk="0" hangingPunct="1">
              <a:spcBef>
                <a:spcPct val="20000"/>
              </a:spcBef>
              <a:spcAft>
                <a:spcPts val="600"/>
              </a:spcAft>
              <a:buClr>
                <a:srgbClr val="4FD1FF"/>
              </a:buClr>
              <a:buSzPct val="9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defRPr>
            </a:lvl4pPr>
            <a:lvl5pPr marL="1490472" indent="-182880" algn="l" rtl="0" eaLnBrk="1" latinLnBrk="0" hangingPunct="1">
              <a:spcBef>
                <a:spcPct val="20000"/>
              </a:spcBef>
              <a:spcAft>
                <a:spcPts val="600"/>
              </a:spcAft>
              <a:buClr>
                <a:srgbClr val="4FD1FF"/>
              </a:buClr>
              <a:buSzPct val="100000"/>
              <a:buFont typeface="Arial"/>
              <a:buChar char="-"/>
              <a:defRPr kumimoji="0" sz="1800" kern="1200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defRPr>
            </a:lvl5pPr>
            <a:lvl6pPr marL="1700784" indent="-18288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/>
              <a:buChar char="-"/>
              <a:defRPr kumimoji="0"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/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39696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/>
              <a:buChar char="▪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317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/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buClr>
                <a:srgbClr val="002855"/>
              </a:buClr>
            </a:pPr>
            <a:endParaRPr lang="en-US" sz="32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83926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Image result for anthem blue cross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DADADA"/>
              </a:clrFrom>
              <a:clrTo>
                <a:srgbClr val="DADADA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10484" y="0"/>
            <a:ext cx="2374667" cy="23746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2468" name="Rectangle 5"/>
          <p:cNvSpPr>
            <a:spLocks noGrp="1" noChangeArrowheads="1"/>
          </p:cNvSpPr>
          <p:nvPr>
            <p:ph idx="1"/>
          </p:nvPr>
        </p:nvSpPr>
        <p:spPr>
          <a:xfrm>
            <a:off x="341810" y="1697907"/>
            <a:ext cx="10515600" cy="5010573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3200" dirty="0"/>
              <a:t>Care from UC Select providers for low copays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3200" dirty="0"/>
              <a:t>Lower </a:t>
            </a:r>
            <a:r>
              <a:rPr lang="en-US" sz="3200" dirty="0"/>
              <a:t>deductibles </a:t>
            </a:r>
            <a:r>
              <a:rPr lang="en-US" sz="3200" dirty="0"/>
              <a:t>than Core, UC Health Savings Plan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3200" dirty="0"/>
              <a:t>No PCP, self-refer to medical providers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3200" dirty="0"/>
              <a:t>Large, national preferred provider network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3200" dirty="0"/>
              <a:t>Out-of-network coverage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3200" dirty="0"/>
              <a:t>World-wide coverage at Anthem Preferred level of benefit</a:t>
            </a:r>
          </a:p>
        </p:txBody>
      </p:sp>
      <p:sp>
        <p:nvSpPr>
          <p:cNvPr id="6144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82431-CB21-4801-8A14-55C9FEF50073}" type="slidenum">
              <a:rPr lang="en-US" smtClean="0"/>
              <a:pPr/>
              <a:t>56</a:t>
            </a:fld>
            <a:endParaRPr lang="en-US" dirty="0"/>
          </a:p>
        </p:txBody>
      </p:sp>
      <p:sp>
        <p:nvSpPr>
          <p:cNvPr id="7" name="Rectangle 5"/>
          <p:cNvSpPr txBox="1">
            <a:spLocks noChangeArrowheads="1"/>
          </p:cNvSpPr>
          <p:nvPr/>
        </p:nvSpPr>
        <p:spPr>
          <a:xfrm>
            <a:off x="2468880" y="-228281"/>
            <a:ext cx="8229600" cy="1143000"/>
          </a:xfrm>
          <a:prstGeom prst="rect">
            <a:avLst/>
          </a:prstGeom>
        </p:spPr>
        <p:txBody>
          <a:bodyPr vert="horz" lIns="60960" rIns="60960" anchor="ctr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600" b="1" i="1" kern="1200">
                <a:solidFill>
                  <a:schemeClr val="tx1"/>
                </a:solidFill>
                <a:effectLst/>
                <a:latin typeface="Calibri" pitchFamily="34" charset="0"/>
                <a:ea typeface="+mj-ea"/>
                <a:cs typeface="Calibri" pitchFamily="34" charset="0"/>
              </a:defRPr>
            </a:lvl1pPr>
          </a:lstStyle>
          <a:p>
            <a:pPr>
              <a:defRPr/>
            </a:pPr>
            <a:r>
              <a:rPr lang="en-US" sz="4400" b="0" i="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Advantages of UC </a:t>
            </a:r>
            <a:r>
              <a:rPr lang="en-US" sz="4400" b="0" i="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Care</a:t>
            </a:r>
            <a:endParaRPr lang="en-US" sz="4400" b="0" i="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52492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Image result for anthem blue cross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DADADA"/>
              </a:clrFrom>
              <a:clrTo>
                <a:srgbClr val="DADADA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10484" y="0"/>
            <a:ext cx="2374667" cy="23746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3492" name="Rectangle 5"/>
          <p:cNvSpPr>
            <a:spLocks noGrp="1" noChangeArrowheads="1"/>
          </p:cNvSpPr>
          <p:nvPr>
            <p:ph idx="1"/>
          </p:nvPr>
        </p:nvSpPr>
        <p:spPr>
          <a:xfrm>
            <a:off x="335280" y="1733731"/>
            <a:ext cx="10972800" cy="4976136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 smtClean="0"/>
              <a:t>Many services not available at UC Select level of coverage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 smtClean="0"/>
              <a:t>Acupuncture/chiropractic visits limited to 24 visits combined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 smtClean="0"/>
              <a:t>Out-of</a:t>
            </a:r>
            <a:r>
              <a:rPr lang="en-US" dirty="0"/>
              <a:t>-</a:t>
            </a:r>
            <a:r>
              <a:rPr lang="en-US" dirty="0" smtClean="0"/>
              <a:t>network coverage severely limited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dirty="0" smtClean="0"/>
              <a:t>Outpatient surgery @ surgery center:  50% of $350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dirty="0" smtClean="0"/>
              <a:t>Hospital:  50% of $600/day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 smtClean="0"/>
              <a:t>Specialty </a:t>
            </a:r>
            <a:r>
              <a:rPr lang="en-US" dirty="0"/>
              <a:t>drugs have especially high </a:t>
            </a:r>
            <a:r>
              <a:rPr lang="en-US" dirty="0" smtClean="0"/>
              <a:t>copays</a:t>
            </a:r>
            <a:endParaRPr lang="en-US" dirty="0"/>
          </a:p>
        </p:txBody>
      </p:sp>
      <p:sp>
        <p:nvSpPr>
          <p:cNvPr id="6246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5EA95-D966-4438-877E-7E22D884BA23}" type="slidenum">
              <a:rPr lang="en-US" smtClean="0"/>
              <a:pPr/>
              <a:t>57</a:t>
            </a:fld>
            <a:endParaRPr lang="en-US" dirty="0"/>
          </a:p>
        </p:txBody>
      </p:sp>
      <p:sp>
        <p:nvSpPr>
          <p:cNvPr id="7" name="Rectangle 5"/>
          <p:cNvSpPr txBox="1">
            <a:spLocks noChangeArrowheads="1"/>
          </p:cNvSpPr>
          <p:nvPr/>
        </p:nvSpPr>
        <p:spPr>
          <a:xfrm>
            <a:off x="2468880" y="-167321"/>
            <a:ext cx="7010400" cy="1143000"/>
          </a:xfrm>
          <a:prstGeom prst="rect">
            <a:avLst/>
          </a:prstGeom>
        </p:spPr>
        <p:txBody>
          <a:bodyPr vert="horz" lIns="60960" rIns="60960" anchor="ctr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600" b="1" i="1" kern="1200">
                <a:solidFill>
                  <a:schemeClr val="tx1"/>
                </a:solidFill>
                <a:effectLst/>
                <a:latin typeface="Calibri" pitchFamily="34" charset="0"/>
                <a:ea typeface="+mj-ea"/>
                <a:cs typeface="Calibri" pitchFamily="34" charset="0"/>
              </a:defRPr>
            </a:lvl1pPr>
          </a:lstStyle>
          <a:p>
            <a:pPr>
              <a:defRPr/>
            </a:pPr>
            <a:r>
              <a:rPr lang="en-US" sz="4800" b="0" i="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Limits of UC </a:t>
            </a:r>
            <a:r>
              <a:rPr lang="en-US" sz="4800" b="0" i="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Care</a:t>
            </a:r>
            <a:endParaRPr lang="en-US" sz="4800" b="0" i="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70102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Choosing a plan</a:t>
            </a:r>
          </a:p>
        </p:txBody>
      </p:sp>
      <p:sp>
        <p:nvSpPr>
          <p:cNvPr id="77828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600200"/>
            <a:ext cx="10972800" cy="518160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defRPr/>
            </a:pPr>
            <a:r>
              <a:rPr lang="en-US" dirty="0" smtClean="0"/>
              <a:t>Every plan has a different drug formulary</a:t>
            </a:r>
          </a:p>
          <a:p>
            <a:pPr>
              <a:spcBef>
                <a:spcPts val="0"/>
              </a:spcBef>
              <a:defRPr/>
            </a:pPr>
            <a:r>
              <a:rPr lang="en-US" dirty="0" smtClean="0"/>
              <a:t>Match your priorities with the services available</a:t>
            </a:r>
          </a:p>
          <a:p>
            <a:pPr>
              <a:spcBef>
                <a:spcPts val="0"/>
              </a:spcBef>
              <a:defRPr/>
            </a:pPr>
            <a:r>
              <a:rPr lang="en-US" dirty="0" smtClean="0"/>
              <a:t>Do a cost/benefit analysis based on plan premiums and your expected medical, behavioral and pharmacy needs</a:t>
            </a:r>
          </a:p>
          <a:p>
            <a:pPr>
              <a:spcBef>
                <a:spcPts val="0"/>
              </a:spcBef>
              <a:defRPr/>
            </a:pPr>
            <a:r>
              <a:rPr lang="en-US" dirty="0" smtClean="0"/>
              <a:t>Review the Plan Booklets (Evidence of Coverage):  </a:t>
            </a:r>
            <a:r>
              <a:rPr lang="en-US" b="1" dirty="0" smtClean="0"/>
              <a:t>ucal.us/oe</a:t>
            </a:r>
            <a:endParaRPr lang="en-US" b="1" dirty="0" smtClean="0">
              <a:sym typeface="Wingdings" pitchFamily="2" charset="2"/>
            </a:endParaRPr>
          </a:p>
          <a:p>
            <a:pPr eaLnBrk="1" hangingPunct="1">
              <a:defRPr/>
            </a:pPr>
            <a:endParaRPr lang="en-US" dirty="0" smtClean="0"/>
          </a:p>
        </p:txBody>
      </p:sp>
      <p:sp>
        <p:nvSpPr>
          <p:cNvPr id="7782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Georgia" pitchFamily="18" charset="0"/>
                <a:cs typeface="Arial" pitchFamily="34" charset="0"/>
              </a:defRPr>
            </a:lvl1pPr>
            <a:lvl2pPr marL="990575" indent="-380990" eaLnBrk="0" hangingPunct="0">
              <a:defRPr>
                <a:solidFill>
                  <a:schemeClr val="tx1"/>
                </a:solidFill>
                <a:latin typeface="Georgia" pitchFamily="18" charset="0"/>
                <a:cs typeface="Arial" pitchFamily="34" charset="0"/>
              </a:defRPr>
            </a:lvl2pPr>
            <a:lvl3pPr marL="1523962" indent="-304792" eaLnBrk="0" hangingPunct="0">
              <a:defRPr>
                <a:solidFill>
                  <a:schemeClr val="tx1"/>
                </a:solidFill>
                <a:latin typeface="Georgia" pitchFamily="18" charset="0"/>
                <a:cs typeface="Arial" pitchFamily="34" charset="0"/>
              </a:defRPr>
            </a:lvl3pPr>
            <a:lvl4pPr marL="2133547" indent="-304792" eaLnBrk="0" hangingPunct="0">
              <a:defRPr>
                <a:solidFill>
                  <a:schemeClr val="tx1"/>
                </a:solidFill>
                <a:latin typeface="Georgia" pitchFamily="18" charset="0"/>
                <a:cs typeface="Arial" pitchFamily="34" charset="0"/>
              </a:defRPr>
            </a:lvl4pPr>
            <a:lvl5pPr marL="2743131" indent="-304792" eaLnBrk="0" hangingPunct="0">
              <a:defRPr>
                <a:solidFill>
                  <a:schemeClr val="tx1"/>
                </a:solidFill>
                <a:latin typeface="Georgia" pitchFamily="18" charset="0"/>
                <a:cs typeface="Arial" pitchFamily="34" charset="0"/>
              </a:defRPr>
            </a:lvl5pPr>
            <a:lvl6pPr marL="3352716" indent="-30479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pitchFamily="34" charset="0"/>
              </a:defRPr>
            </a:lvl6pPr>
            <a:lvl7pPr marL="3962301" indent="-30479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pitchFamily="34" charset="0"/>
              </a:defRPr>
            </a:lvl7pPr>
            <a:lvl8pPr marL="4571886" indent="-30479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pitchFamily="34" charset="0"/>
              </a:defRPr>
            </a:lvl8pPr>
            <a:lvl9pPr marL="5181470" indent="-30479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pitchFamily="34" charset="0"/>
              </a:defRPr>
            </a:lvl9pPr>
          </a:lstStyle>
          <a:p>
            <a:pPr eaLnBrk="1" hangingPunct="1"/>
            <a:fld id="{17EAE230-712E-44E2-93C6-4DA1223D966C}" type="slidenum">
              <a:rPr lang="en-US" smtClean="0">
                <a:latin typeface="Calibri" pitchFamily="34" charset="0"/>
                <a:cs typeface="Calibri" pitchFamily="34" charset="0"/>
              </a:rPr>
              <a:pPr eaLnBrk="1" hangingPunct="1"/>
              <a:t>58</a:t>
            </a:fld>
            <a:endParaRPr lang="en-US" smtClean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78230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spd="slow">
        <p:diamond/>
      </p:transition>
    </mc:Fallback>
  </mc:AlternateContent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Help is available</a:t>
            </a:r>
          </a:p>
        </p:txBody>
      </p:sp>
      <p:sp>
        <p:nvSpPr>
          <p:cNvPr id="66564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733" b="1" dirty="0"/>
              <a:t>Health Care Facilitator Program</a:t>
            </a:r>
          </a:p>
          <a:p>
            <a:r>
              <a:rPr lang="en-US" sz="3733" dirty="0" smtClean="0"/>
              <a:t>Kwame White:</a:t>
            </a:r>
            <a:endParaRPr lang="en-US" sz="3733" dirty="0"/>
          </a:p>
          <a:p>
            <a:pPr lvl="1"/>
            <a:r>
              <a:rPr lang="en-US" sz="2933" dirty="0" smtClean="0"/>
              <a:t>949.896.3951</a:t>
            </a:r>
            <a:endParaRPr lang="en-US" sz="2933" dirty="0"/>
          </a:p>
        </p:txBody>
      </p:sp>
      <p:sp>
        <p:nvSpPr>
          <p:cNvPr id="6553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ABD14F-CECF-4E5F-978F-253616AB5C1D}" type="slidenum">
              <a:rPr lang="en-US"/>
              <a:pPr>
                <a:defRPr/>
              </a:pPr>
              <a:t>59</a:t>
            </a:fld>
            <a:endParaRPr lang="en-US" dirty="0"/>
          </a:p>
        </p:txBody>
      </p:sp>
      <p:sp>
        <p:nvSpPr>
          <p:cNvPr id="66565" name="Text Box 5"/>
          <p:cNvSpPr txBox="1">
            <a:spLocks noChangeArrowheads="1"/>
          </p:cNvSpPr>
          <p:nvPr/>
        </p:nvSpPr>
        <p:spPr bwMode="auto">
          <a:xfrm>
            <a:off x="1012370" y="5186151"/>
            <a:ext cx="9753600" cy="6667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733" b="1" dirty="0">
                <a:solidFill>
                  <a:srgbClr val="002855"/>
                </a:solidFill>
                <a:latin typeface="Proxima Nova" panose="02000506030000020004" pitchFamily="50" charset="0"/>
                <a:cs typeface="Calibri" pitchFamily="34" charset="0"/>
              </a:rPr>
              <a:t>http</a:t>
            </a:r>
            <a:r>
              <a:rPr lang="en-US" sz="3733" b="1" dirty="0">
                <a:solidFill>
                  <a:srgbClr val="002855"/>
                </a:solidFill>
                <a:latin typeface="Proxima Nova" panose="02000506030000020004" pitchFamily="50" charset="0"/>
                <a:cs typeface="Calibri" pitchFamily="34" charset="0"/>
              </a:rPr>
              <a:t>://</a:t>
            </a:r>
            <a:r>
              <a:rPr lang="en-US" sz="3733" b="1" dirty="0" smtClean="0">
                <a:solidFill>
                  <a:srgbClr val="002855"/>
                </a:solidFill>
                <a:latin typeface="Proxima Nova" panose="02000506030000020004" pitchFamily="50" charset="0"/>
                <a:cs typeface="Calibri" pitchFamily="34" charset="0"/>
              </a:rPr>
              <a:t>hr.uci.edu/hcf</a:t>
            </a:r>
            <a:endParaRPr lang="en-US" sz="3733" b="1" dirty="0">
              <a:solidFill>
                <a:srgbClr val="002855"/>
              </a:solidFill>
              <a:latin typeface="Proxima Nova" panose="02000506030000020004" pitchFamily="50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89363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Changing plans</a:t>
            </a:r>
          </a:p>
        </p:txBody>
      </p:sp>
      <p:sp>
        <p:nvSpPr>
          <p:cNvPr id="12292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609600" y="1600201"/>
            <a:ext cx="5791200" cy="4525963"/>
          </a:xfrm>
        </p:spPr>
        <p:txBody>
          <a:bodyPr>
            <a:normAutofit/>
          </a:bodyPr>
          <a:lstStyle/>
          <a:p>
            <a:r>
              <a:rPr lang="en-US" sz="3733" dirty="0"/>
              <a:t>Move outside </a:t>
            </a:r>
            <a:r>
              <a:rPr lang="en-US" sz="3733" dirty="0"/>
              <a:t>plan service </a:t>
            </a:r>
            <a:r>
              <a:rPr lang="en-US" sz="3733" dirty="0"/>
              <a:t>area</a:t>
            </a:r>
          </a:p>
          <a:p>
            <a:r>
              <a:rPr lang="en-US" sz="3733" dirty="0"/>
              <a:t>Acquire </a:t>
            </a:r>
            <a:r>
              <a:rPr lang="en-US" sz="3733" dirty="0"/>
              <a:t>a newly eligible family member</a:t>
            </a:r>
          </a:p>
          <a:p>
            <a:pPr eaLnBrk="1" hangingPunct="1"/>
            <a:r>
              <a:rPr lang="en-US" sz="3733" dirty="0"/>
              <a:t>Involuntary loss of other coverage</a:t>
            </a:r>
          </a:p>
        </p:txBody>
      </p:sp>
      <p:sp>
        <p:nvSpPr>
          <p:cNvPr id="1126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EA2A07-41C2-4BBF-9D09-D5BE1E8248AC}" type="slidenum">
              <a:rPr lang="en-US"/>
              <a:pPr>
                <a:defRPr/>
              </a:pPr>
              <a:t>6</a:t>
            </a:fld>
            <a:endParaRPr lang="en-US" dirty="0"/>
          </a:p>
        </p:txBody>
      </p:sp>
      <p:pic>
        <p:nvPicPr>
          <p:cNvPr id="2053" name="Picture 5" descr="C:\Users\szsolbac\AppData\Local\Microsoft\Windows\Temporary Internet Files\Content.IE5\VLL24JRE\MC900027376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4280" y="1134179"/>
            <a:ext cx="3508152" cy="476370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010688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About UC plans</a:t>
            </a:r>
          </a:p>
        </p:txBody>
      </p:sp>
      <p:sp>
        <p:nvSpPr>
          <p:cNvPr id="13316" name="Rectangle 5"/>
          <p:cNvSpPr>
            <a:spLocks noGrp="1" noChangeArrowheads="1"/>
          </p:cNvSpPr>
          <p:nvPr>
            <p:ph idx="1"/>
          </p:nvPr>
        </p:nvSpPr>
        <p:spPr>
          <a:xfrm>
            <a:off x="914400" y="1498600"/>
            <a:ext cx="10871200" cy="528320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sz="4267" dirty="0"/>
              <a:t>No pre-existing conditions exclusions</a:t>
            </a:r>
          </a:p>
          <a:p>
            <a:pPr>
              <a:spcBef>
                <a:spcPts val="0"/>
              </a:spcBef>
            </a:pPr>
            <a:r>
              <a:rPr lang="en-US" sz="4267" dirty="0"/>
              <a:t>No UC-sponsored double coverage</a:t>
            </a:r>
          </a:p>
          <a:p>
            <a:pPr>
              <a:spcBef>
                <a:spcPts val="0"/>
              </a:spcBef>
            </a:pPr>
            <a:r>
              <a:rPr lang="en-US" sz="4267" dirty="0"/>
              <a:t>Primary vs. secondary insurance</a:t>
            </a:r>
          </a:p>
          <a:p>
            <a:pPr lvl="1">
              <a:spcBef>
                <a:spcPts val="0"/>
              </a:spcBef>
            </a:pPr>
            <a:r>
              <a:rPr lang="en-US" sz="3733" dirty="0"/>
              <a:t>Employees’ plans are primary for themselves</a:t>
            </a:r>
          </a:p>
          <a:p>
            <a:pPr lvl="1">
              <a:spcBef>
                <a:spcPts val="0"/>
              </a:spcBef>
            </a:pPr>
            <a:r>
              <a:rPr lang="en-US" sz="3733" dirty="0"/>
              <a:t>Birthday rule</a:t>
            </a:r>
          </a:p>
        </p:txBody>
      </p:sp>
      <p:sp>
        <p:nvSpPr>
          <p:cNvPr id="1229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D1B441-5728-41E1-A041-BAFAAA828983}" type="slidenum">
              <a:rPr lang="en-US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3056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About UC plans</a:t>
            </a:r>
          </a:p>
        </p:txBody>
      </p:sp>
      <p:sp>
        <p:nvSpPr>
          <p:cNvPr id="13316" name="Rectangle 5"/>
          <p:cNvSpPr>
            <a:spLocks noGrp="1" noChangeArrowheads="1"/>
          </p:cNvSpPr>
          <p:nvPr>
            <p:ph idx="1"/>
          </p:nvPr>
        </p:nvSpPr>
        <p:spPr>
          <a:xfrm>
            <a:off x="914400" y="1498600"/>
            <a:ext cx="10871200" cy="52832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4267" dirty="0"/>
              <a:t>Preventive care generally provided at no cost</a:t>
            </a:r>
          </a:p>
          <a:p>
            <a:pPr eaLnBrk="1" hangingPunct="1">
              <a:lnSpc>
                <a:spcPct val="80000"/>
              </a:lnSpc>
            </a:pPr>
            <a:r>
              <a:rPr lang="en-US" sz="4267" dirty="0"/>
              <a:t>Medical benefits may be separate from Mental Health and Pharmacy benefits</a:t>
            </a:r>
            <a:endParaRPr lang="en-US" sz="3733" dirty="0"/>
          </a:p>
          <a:p>
            <a:pPr eaLnBrk="1" hangingPunct="1">
              <a:lnSpc>
                <a:spcPct val="80000"/>
              </a:lnSpc>
            </a:pPr>
            <a:r>
              <a:rPr lang="en-US" sz="4267" dirty="0"/>
              <a:t>For details, see </a:t>
            </a:r>
            <a:r>
              <a:rPr lang="en-US" sz="4267" b="1" dirty="0">
                <a:solidFill>
                  <a:srgbClr val="3366CC"/>
                </a:solidFill>
              </a:rPr>
              <a:t>Plan Booklets</a:t>
            </a:r>
            <a:r>
              <a:rPr lang="en-US" sz="4267" dirty="0">
                <a:solidFill>
                  <a:srgbClr val="3366CC"/>
                </a:solidFill>
              </a:rPr>
              <a:t> </a:t>
            </a:r>
            <a:r>
              <a:rPr lang="en-US" sz="4267" dirty="0"/>
              <a:t>(Evidence of Coverage) </a:t>
            </a:r>
          </a:p>
        </p:txBody>
      </p:sp>
      <p:sp>
        <p:nvSpPr>
          <p:cNvPr id="1229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D1B441-5728-41E1-A041-BAFAAA828983}" type="slidenum">
              <a:rPr lang="en-US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21569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About HMOs</a:t>
            </a:r>
          </a:p>
        </p:txBody>
      </p:sp>
      <p:sp>
        <p:nvSpPr>
          <p:cNvPr id="15364" name="Rectangle 5"/>
          <p:cNvSpPr>
            <a:spLocks noGrp="1" noChangeArrowheads="1"/>
          </p:cNvSpPr>
          <p:nvPr>
            <p:ph idx="1"/>
          </p:nvPr>
        </p:nvSpPr>
        <p:spPr>
          <a:xfrm>
            <a:off x="640080" y="1035009"/>
            <a:ext cx="10363200" cy="5283200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sz="3733" dirty="0"/>
              <a:t>The insurance company </a:t>
            </a:r>
            <a:r>
              <a:rPr lang="en-US" sz="3733" b="1" dirty="0">
                <a:solidFill>
                  <a:srgbClr val="3366CC"/>
                </a:solidFill>
              </a:rPr>
              <a:t>pre-pays</a:t>
            </a:r>
            <a:r>
              <a:rPr lang="en-US" sz="3733" dirty="0">
                <a:solidFill>
                  <a:srgbClr val="3366CC"/>
                </a:solidFill>
              </a:rPr>
              <a:t> </a:t>
            </a:r>
            <a:r>
              <a:rPr lang="en-US" sz="3733" dirty="0"/>
              <a:t>a monthly per capita rate (called capitation) to each Medical Group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sz="3733" dirty="0"/>
              <a:t>Your Primary Medical Group is responsible for your care for that month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sz="3733" dirty="0"/>
              <a:t>You choose a </a:t>
            </a:r>
            <a:r>
              <a:rPr lang="en-US" sz="3733" b="1" dirty="0">
                <a:solidFill>
                  <a:srgbClr val="3366CC"/>
                </a:solidFill>
              </a:rPr>
              <a:t>Primary Care Physician</a:t>
            </a:r>
            <a:r>
              <a:rPr lang="en-US" sz="3733" dirty="0">
                <a:solidFill>
                  <a:srgbClr val="3366CC"/>
                </a:solidFill>
              </a:rPr>
              <a:t> (</a:t>
            </a:r>
            <a:r>
              <a:rPr lang="en-US" sz="3733" b="1" dirty="0">
                <a:solidFill>
                  <a:srgbClr val="3366CC"/>
                </a:solidFill>
              </a:rPr>
              <a:t>PCP</a:t>
            </a:r>
            <a:r>
              <a:rPr lang="en-US" sz="3733" dirty="0">
                <a:solidFill>
                  <a:srgbClr val="3366CC"/>
                </a:solidFill>
              </a:rPr>
              <a:t>) </a:t>
            </a:r>
            <a:r>
              <a:rPr lang="en-US" sz="3733" dirty="0"/>
              <a:t>who acts as your gatekeeper to care through the Medical Group (to change PCPs, contact plan directly)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sz="3200" dirty="0"/>
              <a:t>Exception:  Emergencies call 911 &amp; let PCP know ASAP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sz="3200" dirty="0"/>
              <a:t>PCP must be within 30 miles of home/work/school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sz="3200" dirty="0"/>
              <a:t>Each family member can have a different </a:t>
            </a:r>
            <a:r>
              <a:rPr lang="en-US" sz="3200" dirty="0"/>
              <a:t>PCP/group</a:t>
            </a:r>
            <a:endParaRPr lang="en-US" sz="3200" dirty="0"/>
          </a:p>
        </p:txBody>
      </p:sp>
      <p:sp>
        <p:nvSpPr>
          <p:cNvPr id="1433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1A03BC-8B03-418F-9BE2-FBF0F9AFF775}" type="slidenum">
              <a:rPr lang="en-US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59483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mokey Glass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2159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28575" h="41275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2740</TotalTime>
  <Words>2776</Words>
  <Application>Microsoft Office PowerPoint</Application>
  <PresentationFormat>Widescreen</PresentationFormat>
  <Paragraphs>579</Paragraphs>
  <Slides>59</Slides>
  <Notes>50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59</vt:i4>
      </vt:variant>
    </vt:vector>
  </HeadingPairs>
  <TitlesOfParts>
    <vt:vector size="71" baseType="lpstr">
      <vt:lpstr>Arial</vt:lpstr>
      <vt:lpstr>Calibri</vt:lpstr>
      <vt:lpstr>Calibri Light</vt:lpstr>
      <vt:lpstr>Georgia</vt:lpstr>
      <vt:lpstr>Proxima Nova</vt:lpstr>
      <vt:lpstr>Proxima Nova Semibold</vt:lpstr>
      <vt:lpstr>Times New Roman</vt:lpstr>
      <vt:lpstr>Verdana</vt:lpstr>
      <vt:lpstr>Wingdings</vt:lpstr>
      <vt:lpstr>Wingdings 2</vt:lpstr>
      <vt:lpstr>ZapfDingbats BT</vt:lpstr>
      <vt:lpstr>Office Theme</vt:lpstr>
      <vt:lpstr>Your UC Medical Plans</vt:lpstr>
      <vt:lpstr>Agenda</vt:lpstr>
      <vt:lpstr>Your options</vt:lpstr>
      <vt:lpstr>Pre-paid medical plans (HMO)</vt:lpstr>
      <vt:lpstr>Medical insurance plans</vt:lpstr>
      <vt:lpstr>Changing plans</vt:lpstr>
      <vt:lpstr>About UC plans</vt:lpstr>
      <vt:lpstr>About UC plans</vt:lpstr>
      <vt:lpstr>About HMOs</vt:lpstr>
      <vt:lpstr>Advantages of HMOs </vt:lpstr>
      <vt:lpstr>Limits of HMOs  </vt:lpstr>
      <vt:lpstr>HMO cost sharing:  Copayments</vt:lpstr>
      <vt:lpstr>HMO Rx</vt:lpstr>
      <vt:lpstr>HMO Rx – 90 day supplies</vt:lpstr>
      <vt:lpstr>HMO behavioral health</vt:lpstr>
      <vt:lpstr>HMO behavioral health</vt:lpstr>
      <vt:lpstr>HMO behavioral health benefits</vt:lpstr>
      <vt:lpstr>HMOs:  Limit on copayments</vt:lpstr>
      <vt:lpstr>Kaiser Permanente</vt:lpstr>
      <vt:lpstr>Kaiser Permanente</vt:lpstr>
      <vt:lpstr>Kaiser Permanente</vt:lpstr>
      <vt:lpstr>Kaiser Permanente</vt:lpstr>
      <vt:lpstr>UC Blue &amp; Gold HMO</vt:lpstr>
      <vt:lpstr>UC Blue &amp; Gold HMO</vt:lpstr>
      <vt:lpstr>UC Blue &amp; Gold HMO</vt:lpstr>
      <vt:lpstr>About PPOs</vt:lpstr>
      <vt:lpstr>Advantages of PPOs </vt:lpstr>
      <vt:lpstr>Limits of PPOs  </vt:lpstr>
      <vt:lpstr>Anthem Blue Cross</vt:lpstr>
      <vt:lpstr> </vt:lpstr>
      <vt:lpstr> </vt:lpstr>
      <vt:lpstr>Core Medical</vt:lpstr>
      <vt:lpstr>Core coverage</vt:lpstr>
      <vt:lpstr>Core coverage</vt:lpstr>
      <vt:lpstr>Core Rx</vt:lpstr>
      <vt:lpstr>Core mental health</vt:lpstr>
      <vt:lpstr>Advantages of Core </vt:lpstr>
      <vt:lpstr>Limits of Core </vt:lpstr>
      <vt:lpstr>UC Health Savings Plan</vt:lpstr>
      <vt:lpstr>UC Health Savings Plan:  HSA</vt:lpstr>
      <vt:lpstr>UC Health Savings Plan:HSA</vt:lpstr>
      <vt:lpstr>UC Health Savings Plan:  Coverage</vt:lpstr>
      <vt:lpstr>UC Health Savings Plan:  Coverage</vt:lpstr>
      <vt:lpstr>UC Health Savings Plan:  Coverage</vt:lpstr>
      <vt:lpstr>PowerPoint Presentation</vt:lpstr>
      <vt:lpstr>PowerPoint Presentation</vt:lpstr>
      <vt:lpstr>PowerPoint Presentation</vt:lpstr>
      <vt:lpstr>PowerPoint Presentation</vt:lpstr>
      <vt:lpstr>UC Care</vt:lpstr>
      <vt:lpstr>UC Care</vt:lpstr>
      <vt:lpstr>UC Care</vt:lpstr>
      <vt:lpstr>UC Care Plan Design</vt:lpstr>
      <vt:lpstr>UC Care</vt:lpstr>
      <vt:lpstr>UC Care Rx</vt:lpstr>
      <vt:lpstr>UC Care behavioral health coverage </vt:lpstr>
      <vt:lpstr>PowerPoint Presentation</vt:lpstr>
      <vt:lpstr>PowerPoint Presentation</vt:lpstr>
      <vt:lpstr>Choosing a plan</vt:lpstr>
      <vt:lpstr>Help is available</vt:lpstr>
    </vt:vector>
  </TitlesOfParts>
  <Company>UC Irvine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Katherine Hills</dc:creator>
  <cp:lastModifiedBy>Kwame Lamar White</cp:lastModifiedBy>
  <cp:revision>112</cp:revision>
  <cp:lastPrinted>2017-03-10T20:08:53Z</cp:lastPrinted>
  <dcterms:created xsi:type="dcterms:W3CDTF">2016-03-15T20:30:37Z</dcterms:created>
  <dcterms:modified xsi:type="dcterms:W3CDTF">2018-11-27T19:21:40Z</dcterms:modified>
</cp:coreProperties>
</file>